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609" autoAdjust="0"/>
  </p:normalViewPr>
  <p:slideViewPr>
    <p:cSldViewPr snapToGrid="0">
      <p:cViewPr varScale="1">
        <p:scale>
          <a:sx n="104" d="100"/>
          <a:sy n="104" d="100"/>
        </p:scale>
        <p:origin x="834" y="114"/>
      </p:cViewPr>
      <p:guideLst>
        <p:guide orient="horz" pos="2160"/>
        <p:guide pos="3840"/>
      </p:guideLst>
    </p:cSldViewPr>
  </p:slideViewPr>
  <p:outlineViewPr>
    <p:cViewPr>
      <p:scale>
        <a:sx n="33" d="100"/>
        <a:sy n="33" d="100"/>
      </p:scale>
      <p:origin x="0" y="-1342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pl-PL"/>
              <a:t>Kliknij, aby edytować styl</a:t>
            </a:r>
          </a:p>
        </p:txBody>
      </p:sp>
      <p:sp>
        <p:nvSpPr>
          <p:cNvPr id="3" name="Podtytu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p:cNvSpPr>
            <a:spLocks noGrp="1"/>
          </p:cNvSpPr>
          <p:nvPr>
            <p:ph type="dt" sz="half" idx="10"/>
          </p:nvPr>
        </p:nvSpPr>
        <p:spPr/>
        <p:txBody>
          <a:bodyPr/>
          <a:lstStyle/>
          <a:p>
            <a:fld id="{9FCD4ABF-437F-471B-AEAE-9DD5583540DA}" type="datetimeFigureOut">
              <a:rPr lang="pl-PL" smtClean="0"/>
              <a:t>03.07.2026</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A235DB4D-8AE1-4DA1-85A7-1F0FB53AFD70}" type="slidenum">
              <a:rPr lang="pl-PL" smtClean="0"/>
              <a:t>‹#›</a:t>
            </a:fld>
            <a:endParaRPr lang="pl-PL"/>
          </a:p>
        </p:txBody>
      </p:sp>
    </p:spTree>
    <p:extLst>
      <p:ext uri="{BB962C8B-B14F-4D97-AF65-F5344CB8AC3E}">
        <p14:creationId xmlns:p14="http://schemas.microsoft.com/office/powerpoint/2010/main" val="401188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a:xfrm>
            <a:off x="838200" y="365125"/>
            <a:ext cx="10515600" cy="1325563"/>
          </a:xfrm>
          <a:prstGeom prst="rect">
            <a:avLst/>
          </a:prstGeom>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9FCD4ABF-437F-471B-AEAE-9DD5583540DA}" type="datetimeFigureOut">
              <a:rPr lang="pl-PL" smtClean="0"/>
              <a:t>03.07.2026</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A235DB4D-8AE1-4DA1-85A7-1F0FB53AFD70}" type="slidenum">
              <a:rPr lang="pl-PL" smtClean="0"/>
              <a:t>‹#›</a:t>
            </a:fld>
            <a:endParaRPr lang="pl-PL"/>
          </a:p>
        </p:txBody>
      </p:sp>
    </p:spTree>
    <p:extLst>
      <p:ext uri="{BB962C8B-B14F-4D97-AF65-F5344CB8AC3E}">
        <p14:creationId xmlns:p14="http://schemas.microsoft.com/office/powerpoint/2010/main" val="14292966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8724900" y="365125"/>
            <a:ext cx="2628900" cy="5811838"/>
          </a:xfrm>
          <a:prstGeom prst="rect">
            <a:avLst/>
          </a:prstGeo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838200" y="365125"/>
            <a:ext cx="7734300" cy="5811838"/>
          </a:xfr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9FCD4ABF-437F-471B-AEAE-9DD5583540DA}" type="datetimeFigureOut">
              <a:rPr lang="pl-PL" smtClean="0"/>
              <a:t>03.07.2026</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A235DB4D-8AE1-4DA1-85A7-1F0FB53AFD70}" type="slidenum">
              <a:rPr lang="pl-PL" smtClean="0"/>
              <a:t>‹#›</a:t>
            </a:fld>
            <a:endParaRPr lang="pl-PL"/>
          </a:p>
        </p:txBody>
      </p:sp>
    </p:spTree>
    <p:extLst>
      <p:ext uri="{BB962C8B-B14F-4D97-AF65-F5344CB8AC3E}">
        <p14:creationId xmlns:p14="http://schemas.microsoft.com/office/powerpoint/2010/main" val="35032417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4B98144-55DD-A1D7-3A11-7DAFA007AE95}"/>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pl-PL"/>
              <a:t>Kliknij, aby edytować styl</a:t>
            </a:r>
          </a:p>
        </p:txBody>
      </p:sp>
      <p:sp>
        <p:nvSpPr>
          <p:cNvPr id="3" name="Podtytuł 2">
            <a:extLst>
              <a:ext uri="{FF2B5EF4-FFF2-40B4-BE49-F238E27FC236}">
                <a16:creationId xmlns:a16="http://schemas.microsoft.com/office/drawing/2014/main" id="{97EAB703-B044-B195-54C0-1837BBC81DB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a:extLst>
              <a:ext uri="{FF2B5EF4-FFF2-40B4-BE49-F238E27FC236}">
                <a16:creationId xmlns:a16="http://schemas.microsoft.com/office/drawing/2014/main" id="{87D67CA1-1C5A-3517-38FC-DEBA393C6577}"/>
              </a:ext>
            </a:extLst>
          </p:cNvPr>
          <p:cNvSpPr>
            <a:spLocks noGrp="1"/>
          </p:cNvSpPr>
          <p:nvPr>
            <p:ph type="dt" sz="half" idx="10"/>
          </p:nvPr>
        </p:nvSpPr>
        <p:spPr/>
        <p:txBody>
          <a:bodyPr/>
          <a:lstStyle/>
          <a:p>
            <a:fld id="{3A27F874-FB8D-443C-8459-ECA9AD7DC4A3}" type="datetimeFigureOut">
              <a:rPr lang="pl-PL" smtClean="0"/>
              <a:t>03.07.2026</a:t>
            </a:fld>
            <a:endParaRPr lang="pl-PL"/>
          </a:p>
        </p:txBody>
      </p:sp>
      <p:sp>
        <p:nvSpPr>
          <p:cNvPr id="5" name="Symbol zastępczy stopki 4">
            <a:extLst>
              <a:ext uri="{FF2B5EF4-FFF2-40B4-BE49-F238E27FC236}">
                <a16:creationId xmlns:a16="http://schemas.microsoft.com/office/drawing/2014/main" id="{BE106F39-3D29-595E-E077-C61BEC8F1CC2}"/>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562F5811-8AA3-729D-91ED-5EAA07E60E50}"/>
              </a:ext>
            </a:extLst>
          </p:cNvPr>
          <p:cNvSpPr>
            <a:spLocks noGrp="1"/>
          </p:cNvSpPr>
          <p:nvPr>
            <p:ph type="sldNum" sz="quarter" idx="12"/>
          </p:nvPr>
        </p:nvSpPr>
        <p:spPr/>
        <p:txBody>
          <a:bodyPr/>
          <a:lstStyle/>
          <a:p>
            <a:fld id="{5F240779-B4CA-40F3-9720-D4B096CDBF19}" type="slidenum">
              <a:rPr lang="pl-PL" smtClean="0"/>
              <a:t>‹#›</a:t>
            </a:fld>
            <a:endParaRPr lang="pl-PL"/>
          </a:p>
        </p:txBody>
      </p:sp>
    </p:spTree>
    <p:extLst>
      <p:ext uri="{BB962C8B-B14F-4D97-AF65-F5344CB8AC3E}">
        <p14:creationId xmlns:p14="http://schemas.microsoft.com/office/powerpoint/2010/main" val="932883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B524FAE-226A-C55F-9C95-C415D73288F6}"/>
              </a:ext>
            </a:extLst>
          </p:cNvPr>
          <p:cNvSpPr>
            <a:spLocks noGrp="1"/>
          </p:cNvSpPr>
          <p:nvPr>
            <p:ph type="title"/>
          </p:nvPr>
        </p:nvSpPr>
        <p:spPr>
          <a:xfrm>
            <a:off x="838200" y="365125"/>
            <a:ext cx="10515600" cy="1325563"/>
          </a:xfrm>
          <a:prstGeom prst="rect">
            <a:avLst/>
          </a:prstGeom>
        </p:spPr>
        <p:txBody>
          <a:bodyPr/>
          <a:lstStyle/>
          <a:p>
            <a:r>
              <a:rPr lang="pl-PL"/>
              <a:t>Kliknij, aby edytować styl</a:t>
            </a:r>
          </a:p>
        </p:txBody>
      </p:sp>
      <p:sp>
        <p:nvSpPr>
          <p:cNvPr id="3" name="Symbol zastępczy zawartości 2">
            <a:extLst>
              <a:ext uri="{FF2B5EF4-FFF2-40B4-BE49-F238E27FC236}">
                <a16:creationId xmlns:a16="http://schemas.microsoft.com/office/drawing/2014/main" id="{CE174AB4-AB9E-A739-358E-2761C0A8B855}"/>
              </a:ext>
            </a:extLst>
          </p:cNvPr>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9FC32FF3-4678-E499-B398-F6E9FB6B4883}"/>
              </a:ext>
            </a:extLst>
          </p:cNvPr>
          <p:cNvSpPr>
            <a:spLocks noGrp="1"/>
          </p:cNvSpPr>
          <p:nvPr>
            <p:ph type="dt" sz="half" idx="10"/>
          </p:nvPr>
        </p:nvSpPr>
        <p:spPr/>
        <p:txBody>
          <a:bodyPr/>
          <a:lstStyle/>
          <a:p>
            <a:fld id="{3A27F874-FB8D-443C-8459-ECA9AD7DC4A3}" type="datetimeFigureOut">
              <a:rPr lang="pl-PL" smtClean="0"/>
              <a:t>03.07.2026</a:t>
            </a:fld>
            <a:endParaRPr lang="pl-PL"/>
          </a:p>
        </p:txBody>
      </p:sp>
      <p:sp>
        <p:nvSpPr>
          <p:cNvPr id="5" name="Symbol zastępczy stopki 4">
            <a:extLst>
              <a:ext uri="{FF2B5EF4-FFF2-40B4-BE49-F238E27FC236}">
                <a16:creationId xmlns:a16="http://schemas.microsoft.com/office/drawing/2014/main" id="{3357A3C1-89F0-5EB0-DBE1-4AE9A0DA27E2}"/>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20B3EB60-D5FA-3707-5C46-CA36ECEFFAAD}"/>
              </a:ext>
            </a:extLst>
          </p:cNvPr>
          <p:cNvSpPr>
            <a:spLocks noGrp="1"/>
          </p:cNvSpPr>
          <p:nvPr>
            <p:ph type="sldNum" sz="quarter" idx="12"/>
          </p:nvPr>
        </p:nvSpPr>
        <p:spPr/>
        <p:txBody>
          <a:bodyPr/>
          <a:lstStyle/>
          <a:p>
            <a:fld id="{5F240779-B4CA-40F3-9720-D4B096CDBF19}" type="slidenum">
              <a:rPr lang="pl-PL" smtClean="0"/>
              <a:t>‹#›</a:t>
            </a:fld>
            <a:endParaRPr lang="pl-PL"/>
          </a:p>
        </p:txBody>
      </p:sp>
    </p:spTree>
    <p:extLst>
      <p:ext uri="{BB962C8B-B14F-4D97-AF65-F5344CB8AC3E}">
        <p14:creationId xmlns:p14="http://schemas.microsoft.com/office/powerpoint/2010/main" val="18426682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4D8B459-D274-02A5-4171-3A9B33E24828}"/>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pl-PL"/>
              <a:t>Kliknij, aby edytować styl</a:t>
            </a:r>
          </a:p>
        </p:txBody>
      </p:sp>
      <p:sp>
        <p:nvSpPr>
          <p:cNvPr id="3" name="Symbol zastępczy tekstu 2">
            <a:extLst>
              <a:ext uri="{FF2B5EF4-FFF2-40B4-BE49-F238E27FC236}">
                <a16:creationId xmlns:a16="http://schemas.microsoft.com/office/drawing/2014/main" id="{D915DB4D-2CBC-0E59-4B42-A60747AC7F8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Kliknij, aby edytować style wzorca tekstu</a:t>
            </a:r>
          </a:p>
        </p:txBody>
      </p:sp>
      <p:sp>
        <p:nvSpPr>
          <p:cNvPr id="4" name="Symbol zastępczy daty 3">
            <a:extLst>
              <a:ext uri="{FF2B5EF4-FFF2-40B4-BE49-F238E27FC236}">
                <a16:creationId xmlns:a16="http://schemas.microsoft.com/office/drawing/2014/main" id="{9ABAB23E-6CA8-CE39-111C-0189A1242D32}"/>
              </a:ext>
            </a:extLst>
          </p:cNvPr>
          <p:cNvSpPr>
            <a:spLocks noGrp="1"/>
          </p:cNvSpPr>
          <p:nvPr>
            <p:ph type="dt" sz="half" idx="10"/>
          </p:nvPr>
        </p:nvSpPr>
        <p:spPr/>
        <p:txBody>
          <a:bodyPr/>
          <a:lstStyle/>
          <a:p>
            <a:fld id="{3A27F874-FB8D-443C-8459-ECA9AD7DC4A3}" type="datetimeFigureOut">
              <a:rPr lang="pl-PL" smtClean="0"/>
              <a:t>03.07.2026</a:t>
            </a:fld>
            <a:endParaRPr lang="pl-PL"/>
          </a:p>
        </p:txBody>
      </p:sp>
      <p:sp>
        <p:nvSpPr>
          <p:cNvPr id="5" name="Symbol zastępczy stopki 4">
            <a:extLst>
              <a:ext uri="{FF2B5EF4-FFF2-40B4-BE49-F238E27FC236}">
                <a16:creationId xmlns:a16="http://schemas.microsoft.com/office/drawing/2014/main" id="{5E12CB5F-C2E0-A71C-693C-D23405139A95}"/>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324BA6C0-7A96-D06C-9C05-131D8B5B6158}"/>
              </a:ext>
            </a:extLst>
          </p:cNvPr>
          <p:cNvSpPr>
            <a:spLocks noGrp="1"/>
          </p:cNvSpPr>
          <p:nvPr>
            <p:ph type="sldNum" sz="quarter" idx="12"/>
          </p:nvPr>
        </p:nvSpPr>
        <p:spPr/>
        <p:txBody>
          <a:bodyPr/>
          <a:lstStyle/>
          <a:p>
            <a:fld id="{5F240779-B4CA-40F3-9720-D4B096CDBF19}" type="slidenum">
              <a:rPr lang="pl-PL" smtClean="0"/>
              <a:t>‹#›</a:t>
            </a:fld>
            <a:endParaRPr lang="pl-PL"/>
          </a:p>
        </p:txBody>
      </p:sp>
    </p:spTree>
    <p:extLst>
      <p:ext uri="{BB962C8B-B14F-4D97-AF65-F5344CB8AC3E}">
        <p14:creationId xmlns:p14="http://schemas.microsoft.com/office/powerpoint/2010/main" val="2151024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835E50B-D006-2E3F-760B-E7A8FC39C910}"/>
              </a:ext>
            </a:extLst>
          </p:cNvPr>
          <p:cNvSpPr>
            <a:spLocks noGrp="1"/>
          </p:cNvSpPr>
          <p:nvPr>
            <p:ph type="title"/>
          </p:nvPr>
        </p:nvSpPr>
        <p:spPr>
          <a:xfrm>
            <a:off x="838200" y="365125"/>
            <a:ext cx="10515600" cy="1325563"/>
          </a:xfrm>
          <a:prstGeom prst="rect">
            <a:avLst/>
          </a:prstGeom>
        </p:spPr>
        <p:txBody>
          <a:bodyPr/>
          <a:lstStyle/>
          <a:p>
            <a:r>
              <a:rPr lang="pl-PL"/>
              <a:t>Kliknij, aby edytować styl</a:t>
            </a:r>
          </a:p>
        </p:txBody>
      </p:sp>
      <p:sp>
        <p:nvSpPr>
          <p:cNvPr id="3" name="Symbol zastępczy zawartości 2">
            <a:extLst>
              <a:ext uri="{FF2B5EF4-FFF2-40B4-BE49-F238E27FC236}">
                <a16:creationId xmlns:a16="http://schemas.microsoft.com/office/drawing/2014/main" id="{6E24216B-9303-6BCE-8C7B-6976DA91B973}"/>
              </a:ext>
            </a:extLst>
          </p:cNvPr>
          <p:cNvSpPr>
            <a:spLocks noGrp="1"/>
          </p:cNvSpPr>
          <p:nvPr>
            <p:ph sz="half" idx="1"/>
          </p:nvPr>
        </p:nvSpPr>
        <p:spPr>
          <a:xfrm>
            <a:off x="838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a:extLst>
              <a:ext uri="{FF2B5EF4-FFF2-40B4-BE49-F238E27FC236}">
                <a16:creationId xmlns:a16="http://schemas.microsoft.com/office/drawing/2014/main" id="{934D1B4A-FA7B-80F2-1760-6A722F0022A7}"/>
              </a:ext>
            </a:extLst>
          </p:cNvPr>
          <p:cNvSpPr>
            <a:spLocks noGrp="1"/>
          </p:cNvSpPr>
          <p:nvPr>
            <p:ph sz="half" idx="2"/>
          </p:nvPr>
        </p:nvSpPr>
        <p:spPr>
          <a:xfrm>
            <a:off x="6172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a:extLst>
              <a:ext uri="{FF2B5EF4-FFF2-40B4-BE49-F238E27FC236}">
                <a16:creationId xmlns:a16="http://schemas.microsoft.com/office/drawing/2014/main" id="{B300426B-0886-B88B-FF78-056836907A0A}"/>
              </a:ext>
            </a:extLst>
          </p:cNvPr>
          <p:cNvSpPr>
            <a:spLocks noGrp="1"/>
          </p:cNvSpPr>
          <p:nvPr>
            <p:ph type="dt" sz="half" idx="10"/>
          </p:nvPr>
        </p:nvSpPr>
        <p:spPr/>
        <p:txBody>
          <a:bodyPr/>
          <a:lstStyle/>
          <a:p>
            <a:fld id="{3A27F874-FB8D-443C-8459-ECA9AD7DC4A3}" type="datetimeFigureOut">
              <a:rPr lang="pl-PL" smtClean="0"/>
              <a:t>03.07.2026</a:t>
            </a:fld>
            <a:endParaRPr lang="pl-PL"/>
          </a:p>
        </p:txBody>
      </p:sp>
      <p:sp>
        <p:nvSpPr>
          <p:cNvPr id="6" name="Symbol zastępczy stopki 5">
            <a:extLst>
              <a:ext uri="{FF2B5EF4-FFF2-40B4-BE49-F238E27FC236}">
                <a16:creationId xmlns:a16="http://schemas.microsoft.com/office/drawing/2014/main" id="{441A053A-D04E-6F4E-4EEF-63AA43E89522}"/>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B783A8DC-144D-1943-9150-C614DBABEF0B}"/>
              </a:ext>
            </a:extLst>
          </p:cNvPr>
          <p:cNvSpPr>
            <a:spLocks noGrp="1"/>
          </p:cNvSpPr>
          <p:nvPr>
            <p:ph type="sldNum" sz="quarter" idx="12"/>
          </p:nvPr>
        </p:nvSpPr>
        <p:spPr/>
        <p:txBody>
          <a:bodyPr/>
          <a:lstStyle/>
          <a:p>
            <a:fld id="{5F240779-B4CA-40F3-9720-D4B096CDBF19}" type="slidenum">
              <a:rPr lang="pl-PL" smtClean="0"/>
              <a:t>‹#›</a:t>
            </a:fld>
            <a:endParaRPr lang="pl-PL"/>
          </a:p>
        </p:txBody>
      </p:sp>
    </p:spTree>
    <p:extLst>
      <p:ext uri="{BB962C8B-B14F-4D97-AF65-F5344CB8AC3E}">
        <p14:creationId xmlns:p14="http://schemas.microsoft.com/office/powerpoint/2010/main" val="8903100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F7DD16F-2996-5EE5-92C2-475306772DF2}"/>
              </a:ext>
            </a:extLst>
          </p:cNvPr>
          <p:cNvSpPr>
            <a:spLocks noGrp="1"/>
          </p:cNvSpPr>
          <p:nvPr>
            <p:ph type="title"/>
          </p:nvPr>
        </p:nvSpPr>
        <p:spPr>
          <a:xfrm>
            <a:off x="839788" y="365125"/>
            <a:ext cx="10515600" cy="1325563"/>
          </a:xfrm>
          <a:prstGeom prst="rect">
            <a:avLst/>
          </a:prstGeom>
        </p:spPr>
        <p:txBody>
          <a:bodyPr/>
          <a:lstStyle/>
          <a:p>
            <a:r>
              <a:rPr lang="pl-PL"/>
              <a:t>Kliknij, aby edytować styl</a:t>
            </a:r>
          </a:p>
        </p:txBody>
      </p:sp>
      <p:sp>
        <p:nvSpPr>
          <p:cNvPr id="3" name="Symbol zastępczy tekstu 2">
            <a:extLst>
              <a:ext uri="{FF2B5EF4-FFF2-40B4-BE49-F238E27FC236}">
                <a16:creationId xmlns:a16="http://schemas.microsoft.com/office/drawing/2014/main" id="{F1B0953F-3389-7279-A2DC-BF2C99AD22E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a:extLst>
              <a:ext uri="{FF2B5EF4-FFF2-40B4-BE49-F238E27FC236}">
                <a16:creationId xmlns:a16="http://schemas.microsoft.com/office/drawing/2014/main" id="{B46D247F-C59D-BFCC-90D8-57E30ADCE24D}"/>
              </a:ext>
            </a:extLst>
          </p:cNvPr>
          <p:cNvSpPr>
            <a:spLocks noGrp="1"/>
          </p:cNvSpPr>
          <p:nvPr>
            <p:ph sz="half" idx="2"/>
          </p:nvPr>
        </p:nvSpPr>
        <p:spPr>
          <a:xfrm>
            <a:off x="839788" y="2505075"/>
            <a:ext cx="5157787"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a:extLst>
              <a:ext uri="{FF2B5EF4-FFF2-40B4-BE49-F238E27FC236}">
                <a16:creationId xmlns:a16="http://schemas.microsoft.com/office/drawing/2014/main" id="{30B612F2-3775-EFEB-53FC-384ADAFEDB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a:extLst>
              <a:ext uri="{FF2B5EF4-FFF2-40B4-BE49-F238E27FC236}">
                <a16:creationId xmlns:a16="http://schemas.microsoft.com/office/drawing/2014/main" id="{C6A55B14-8071-84F5-419C-E837EBB57A89}"/>
              </a:ext>
            </a:extLst>
          </p:cNvPr>
          <p:cNvSpPr>
            <a:spLocks noGrp="1"/>
          </p:cNvSpPr>
          <p:nvPr>
            <p:ph sz="quarter" idx="4"/>
          </p:nvPr>
        </p:nvSpPr>
        <p:spPr>
          <a:xfrm>
            <a:off x="6172200" y="2505075"/>
            <a:ext cx="5183188"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a:extLst>
              <a:ext uri="{FF2B5EF4-FFF2-40B4-BE49-F238E27FC236}">
                <a16:creationId xmlns:a16="http://schemas.microsoft.com/office/drawing/2014/main" id="{8D044FA2-0130-E258-7CCE-159BF8F79DE1}"/>
              </a:ext>
            </a:extLst>
          </p:cNvPr>
          <p:cNvSpPr>
            <a:spLocks noGrp="1"/>
          </p:cNvSpPr>
          <p:nvPr>
            <p:ph type="dt" sz="half" idx="10"/>
          </p:nvPr>
        </p:nvSpPr>
        <p:spPr/>
        <p:txBody>
          <a:bodyPr/>
          <a:lstStyle/>
          <a:p>
            <a:fld id="{3A27F874-FB8D-443C-8459-ECA9AD7DC4A3}" type="datetimeFigureOut">
              <a:rPr lang="pl-PL" smtClean="0"/>
              <a:t>03.07.2026</a:t>
            </a:fld>
            <a:endParaRPr lang="pl-PL"/>
          </a:p>
        </p:txBody>
      </p:sp>
      <p:sp>
        <p:nvSpPr>
          <p:cNvPr id="8" name="Symbol zastępczy stopki 7">
            <a:extLst>
              <a:ext uri="{FF2B5EF4-FFF2-40B4-BE49-F238E27FC236}">
                <a16:creationId xmlns:a16="http://schemas.microsoft.com/office/drawing/2014/main" id="{C4366BEE-3840-2EE9-F74E-F998A98EE918}"/>
              </a:ext>
            </a:extLst>
          </p:cNvPr>
          <p:cNvSpPr>
            <a:spLocks noGrp="1"/>
          </p:cNvSpPr>
          <p:nvPr>
            <p:ph type="ftr" sz="quarter" idx="11"/>
          </p:nvPr>
        </p:nvSpPr>
        <p:spPr/>
        <p:txBody>
          <a:bodyPr/>
          <a:lstStyle/>
          <a:p>
            <a:endParaRPr lang="pl-PL"/>
          </a:p>
        </p:txBody>
      </p:sp>
      <p:sp>
        <p:nvSpPr>
          <p:cNvPr id="9" name="Symbol zastępczy numeru slajdu 8">
            <a:extLst>
              <a:ext uri="{FF2B5EF4-FFF2-40B4-BE49-F238E27FC236}">
                <a16:creationId xmlns:a16="http://schemas.microsoft.com/office/drawing/2014/main" id="{729F02DB-30DB-8534-26E7-32EDAD6C4689}"/>
              </a:ext>
            </a:extLst>
          </p:cNvPr>
          <p:cNvSpPr>
            <a:spLocks noGrp="1"/>
          </p:cNvSpPr>
          <p:nvPr>
            <p:ph type="sldNum" sz="quarter" idx="12"/>
          </p:nvPr>
        </p:nvSpPr>
        <p:spPr/>
        <p:txBody>
          <a:bodyPr/>
          <a:lstStyle/>
          <a:p>
            <a:fld id="{5F240779-B4CA-40F3-9720-D4B096CDBF19}" type="slidenum">
              <a:rPr lang="pl-PL" smtClean="0"/>
              <a:t>‹#›</a:t>
            </a:fld>
            <a:endParaRPr lang="pl-PL"/>
          </a:p>
        </p:txBody>
      </p:sp>
    </p:spTree>
    <p:extLst>
      <p:ext uri="{BB962C8B-B14F-4D97-AF65-F5344CB8AC3E}">
        <p14:creationId xmlns:p14="http://schemas.microsoft.com/office/powerpoint/2010/main" val="28058671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2F4E14F-6D23-1E7E-9FB4-B87173CA40E3}"/>
              </a:ext>
            </a:extLst>
          </p:cNvPr>
          <p:cNvSpPr>
            <a:spLocks noGrp="1"/>
          </p:cNvSpPr>
          <p:nvPr>
            <p:ph type="title"/>
          </p:nvPr>
        </p:nvSpPr>
        <p:spPr>
          <a:xfrm>
            <a:off x="838200" y="365125"/>
            <a:ext cx="10515600" cy="1325563"/>
          </a:xfrm>
          <a:prstGeom prst="rect">
            <a:avLst/>
          </a:prstGeom>
        </p:spPr>
        <p:txBody>
          <a:bodyPr/>
          <a:lstStyle/>
          <a:p>
            <a:r>
              <a:rPr lang="pl-PL"/>
              <a:t>Kliknij, aby edytować styl</a:t>
            </a:r>
          </a:p>
        </p:txBody>
      </p:sp>
      <p:sp>
        <p:nvSpPr>
          <p:cNvPr id="3" name="Symbol zastępczy daty 2">
            <a:extLst>
              <a:ext uri="{FF2B5EF4-FFF2-40B4-BE49-F238E27FC236}">
                <a16:creationId xmlns:a16="http://schemas.microsoft.com/office/drawing/2014/main" id="{ABBEB426-0925-E1EE-949D-FD10DA8C2C13}"/>
              </a:ext>
            </a:extLst>
          </p:cNvPr>
          <p:cNvSpPr>
            <a:spLocks noGrp="1"/>
          </p:cNvSpPr>
          <p:nvPr>
            <p:ph type="dt" sz="half" idx="10"/>
          </p:nvPr>
        </p:nvSpPr>
        <p:spPr/>
        <p:txBody>
          <a:bodyPr/>
          <a:lstStyle/>
          <a:p>
            <a:fld id="{3A27F874-FB8D-443C-8459-ECA9AD7DC4A3}" type="datetimeFigureOut">
              <a:rPr lang="pl-PL" smtClean="0"/>
              <a:t>03.07.2026</a:t>
            </a:fld>
            <a:endParaRPr lang="pl-PL"/>
          </a:p>
        </p:txBody>
      </p:sp>
      <p:sp>
        <p:nvSpPr>
          <p:cNvPr id="4" name="Symbol zastępczy stopki 3">
            <a:extLst>
              <a:ext uri="{FF2B5EF4-FFF2-40B4-BE49-F238E27FC236}">
                <a16:creationId xmlns:a16="http://schemas.microsoft.com/office/drawing/2014/main" id="{DA26448F-2223-4419-4B93-59260E2A1DE7}"/>
              </a:ext>
            </a:extLst>
          </p:cNvPr>
          <p:cNvSpPr>
            <a:spLocks noGrp="1"/>
          </p:cNvSpPr>
          <p:nvPr>
            <p:ph type="ftr" sz="quarter" idx="11"/>
          </p:nvPr>
        </p:nvSpPr>
        <p:spPr/>
        <p:txBody>
          <a:bodyPr/>
          <a:lstStyle/>
          <a:p>
            <a:endParaRPr lang="pl-PL"/>
          </a:p>
        </p:txBody>
      </p:sp>
      <p:sp>
        <p:nvSpPr>
          <p:cNvPr id="5" name="Symbol zastępczy numeru slajdu 4">
            <a:extLst>
              <a:ext uri="{FF2B5EF4-FFF2-40B4-BE49-F238E27FC236}">
                <a16:creationId xmlns:a16="http://schemas.microsoft.com/office/drawing/2014/main" id="{C8F36930-6921-79F6-4560-3138C0EEFC03}"/>
              </a:ext>
            </a:extLst>
          </p:cNvPr>
          <p:cNvSpPr>
            <a:spLocks noGrp="1"/>
          </p:cNvSpPr>
          <p:nvPr>
            <p:ph type="sldNum" sz="quarter" idx="12"/>
          </p:nvPr>
        </p:nvSpPr>
        <p:spPr/>
        <p:txBody>
          <a:bodyPr/>
          <a:lstStyle/>
          <a:p>
            <a:fld id="{5F240779-B4CA-40F3-9720-D4B096CDBF19}" type="slidenum">
              <a:rPr lang="pl-PL" smtClean="0"/>
              <a:t>‹#›</a:t>
            </a:fld>
            <a:endParaRPr lang="pl-PL"/>
          </a:p>
        </p:txBody>
      </p:sp>
    </p:spTree>
    <p:extLst>
      <p:ext uri="{BB962C8B-B14F-4D97-AF65-F5344CB8AC3E}">
        <p14:creationId xmlns:p14="http://schemas.microsoft.com/office/powerpoint/2010/main" val="104042183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a:extLst>
              <a:ext uri="{FF2B5EF4-FFF2-40B4-BE49-F238E27FC236}">
                <a16:creationId xmlns:a16="http://schemas.microsoft.com/office/drawing/2014/main" id="{5A2BA9C5-B5EA-3A8C-BFCF-744F1C57AE15}"/>
              </a:ext>
            </a:extLst>
          </p:cNvPr>
          <p:cNvSpPr>
            <a:spLocks noGrp="1"/>
          </p:cNvSpPr>
          <p:nvPr>
            <p:ph type="dt" sz="half" idx="10"/>
          </p:nvPr>
        </p:nvSpPr>
        <p:spPr/>
        <p:txBody>
          <a:bodyPr/>
          <a:lstStyle/>
          <a:p>
            <a:fld id="{3A27F874-FB8D-443C-8459-ECA9AD7DC4A3}" type="datetimeFigureOut">
              <a:rPr lang="pl-PL" smtClean="0"/>
              <a:t>03.07.2026</a:t>
            </a:fld>
            <a:endParaRPr lang="pl-PL"/>
          </a:p>
        </p:txBody>
      </p:sp>
      <p:sp>
        <p:nvSpPr>
          <p:cNvPr id="3" name="Symbol zastępczy stopki 2">
            <a:extLst>
              <a:ext uri="{FF2B5EF4-FFF2-40B4-BE49-F238E27FC236}">
                <a16:creationId xmlns:a16="http://schemas.microsoft.com/office/drawing/2014/main" id="{8B067F43-4FDD-D319-E0E4-F688274CCF51}"/>
              </a:ext>
            </a:extLst>
          </p:cNvPr>
          <p:cNvSpPr>
            <a:spLocks noGrp="1"/>
          </p:cNvSpPr>
          <p:nvPr>
            <p:ph type="ftr" sz="quarter" idx="11"/>
          </p:nvPr>
        </p:nvSpPr>
        <p:spPr/>
        <p:txBody>
          <a:bodyPr/>
          <a:lstStyle/>
          <a:p>
            <a:endParaRPr lang="pl-PL"/>
          </a:p>
        </p:txBody>
      </p:sp>
      <p:sp>
        <p:nvSpPr>
          <p:cNvPr id="4" name="Symbol zastępczy numeru slajdu 3">
            <a:extLst>
              <a:ext uri="{FF2B5EF4-FFF2-40B4-BE49-F238E27FC236}">
                <a16:creationId xmlns:a16="http://schemas.microsoft.com/office/drawing/2014/main" id="{1A37D846-51EE-09BE-BB96-6AF48DFD30D1}"/>
              </a:ext>
            </a:extLst>
          </p:cNvPr>
          <p:cNvSpPr>
            <a:spLocks noGrp="1"/>
          </p:cNvSpPr>
          <p:nvPr>
            <p:ph type="sldNum" sz="quarter" idx="12"/>
          </p:nvPr>
        </p:nvSpPr>
        <p:spPr/>
        <p:txBody>
          <a:bodyPr/>
          <a:lstStyle/>
          <a:p>
            <a:fld id="{5F240779-B4CA-40F3-9720-D4B096CDBF19}" type="slidenum">
              <a:rPr lang="pl-PL" smtClean="0"/>
              <a:t>‹#›</a:t>
            </a:fld>
            <a:endParaRPr lang="pl-PL"/>
          </a:p>
        </p:txBody>
      </p:sp>
    </p:spTree>
    <p:extLst>
      <p:ext uri="{BB962C8B-B14F-4D97-AF65-F5344CB8AC3E}">
        <p14:creationId xmlns:p14="http://schemas.microsoft.com/office/powerpoint/2010/main" val="24663933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A993C07-A19E-ACE2-C6B2-ADD862CE6911}"/>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1C55BCBC-E54B-B2C1-4C76-D3E975BA4ED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id="{5A0E49E8-F6C7-9516-93F0-42AD6F5EA0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C2EBA953-1BA6-245C-B1FE-44173858F3F5}"/>
              </a:ext>
            </a:extLst>
          </p:cNvPr>
          <p:cNvSpPr>
            <a:spLocks noGrp="1"/>
          </p:cNvSpPr>
          <p:nvPr>
            <p:ph type="dt" sz="half" idx="10"/>
          </p:nvPr>
        </p:nvSpPr>
        <p:spPr/>
        <p:txBody>
          <a:bodyPr/>
          <a:lstStyle/>
          <a:p>
            <a:fld id="{3A27F874-FB8D-443C-8459-ECA9AD7DC4A3}" type="datetimeFigureOut">
              <a:rPr lang="pl-PL" smtClean="0"/>
              <a:t>03.07.2026</a:t>
            </a:fld>
            <a:endParaRPr lang="pl-PL"/>
          </a:p>
        </p:txBody>
      </p:sp>
      <p:sp>
        <p:nvSpPr>
          <p:cNvPr id="6" name="Symbol zastępczy stopki 5">
            <a:extLst>
              <a:ext uri="{FF2B5EF4-FFF2-40B4-BE49-F238E27FC236}">
                <a16:creationId xmlns:a16="http://schemas.microsoft.com/office/drawing/2014/main" id="{82A22C2C-B72B-9CCC-F90A-CBE38180ED55}"/>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28738375-0CA8-9636-8B55-3C503D6D6155}"/>
              </a:ext>
            </a:extLst>
          </p:cNvPr>
          <p:cNvSpPr>
            <a:spLocks noGrp="1"/>
          </p:cNvSpPr>
          <p:nvPr>
            <p:ph type="sldNum" sz="quarter" idx="12"/>
          </p:nvPr>
        </p:nvSpPr>
        <p:spPr/>
        <p:txBody>
          <a:bodyPr/>
          <a:lstStyle/>
          <a:p>
            <a:fld id="{5F240779-B4CA-40F3-9720-D4B096CDBF19}" type="slidenum">
              <a:rPr lang="pl-PL" smtClean="0"/>
              <a:t>‹#›</a:t>
            </a:fld>
            <a:endParaRPr lang="pl-PL"/>
          </a:p>
        </p:txBody>
      </p:sp>
    </p:spTree>
    <p:extLst>
      <p:ext uri="{BB962C8B-B14F-4D97-AF65-F5344CB8AC3E}">
        <p14:creationId xmlns:p14="http://schemas.microsoft.com/office/powerpoint/2010/main" val="2945881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ytuł i zawartość">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9FCD4ABF-437F-471B-AEAE-9DD5583540DA}" type="datetimeFigureOut">
              <a:rPr lang="pl-PL" smtClean="0"/>
              <a:t>03.07.2026</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A235DB4D-8AE1-4DA1-85A7-1F0FB53AFD70}" type="slidenum">
              <a:rPr lang="pl-PL" smtClean="0"/>
              <a:t>‹#›</a:t>
            </a:fld>
            <a:endParaRPr lang="pl-PL"/>
          </a:p>
        </p:txBody>
      </p:sp>
    </p:spTree>
    <p:extLst>
      <p:ext uri="{BB962C8B-B14F-4D97-AF65-F5344CB8AC3E}">
        <p14:creationId xmlns:p14="http://schemas.microsoft.com/office/powerpoint/2010/main" val="127743845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5A775CF-D7AB-1D2F-BD4B-7BDBB70D717E}"/>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pl-PL"/>
              <a:t>Kliknij, aby edytować styl</a:t>
            </a:r>
          </a:p>
        </p:txBody>
      </p:sp>
      <p:sp>
        <p:nvSpPr>
          <p:cNvPr id="3" name="Symbol zastępczy obrazu 2">
            <a:extLst>
              <a:ext uri="{FF2B5EF4-FFF2-40B4-BE49-F238E27FC236}">
                <a16:creationId xmlns:a16="http://schemas.microsoft.com/office/drawing/2014/main" id="{8BBE745C-1ECD-F86A-EB46-C9283B1EC17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a:extLst>
              <a:ext uri="{FF2B5EF4-FFF2-40B4-BE49-F238E27FC236}">
                <a16:creationId xmlns:a16="http://schemas.microsoft.com/office/drawing/2014/main" id="{08E31CFA-EDE4-15BB-6CEF-40805F2527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A55471E3-DDAD-C8C9-021A-00F6A30CDC63}"/>
              </a:ext>
            </a:extLst>
          </p:cNvPr>
          <p:cNvSpPr>
            <a:spLocks noGrp="1"/>
          </p:cNvSpPr>
          <p:nvPr>
            <p:ph type="dt" sz="half" idx="10"/>
          </p:nvPr>
        </p:nvSpPr>
        <p:spPr/>
        <p:txBody>
          <a:bodyPr/>
          <a:lstStyle/>
          <a:p>
            <a:fld id="{3A27F874-FB8D-443C-8459-ECA9AD7DC4A3}" type="datetimeFigureOut">
              <a:rPr lang="pl-PL" smtClean="0"/>
              <a:t>03.07.2026</a:t>
            </a:fld>
            <a:endParaRPr lang="pl-PL"/>
          </a:p>
        </p:txBody>
      </p:sp>
      <p:sp>
        <p:nvSpPr>
          <p:cNvPr id="6" name="Symbol zastępczy stopki 5">
            <a:extLst>
              <a:ext uri="{FF2B5EF4-FFF2-40B4-BE49-F238E27FC236}">
                <a16:creationId xmlns:a16="http://schemas.microsoft.com/office/drawing/2014/main" id="{61A846C3-1524-B961-82F5-BA5FEE004E25}"/>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8645B29C-2E06-B689-6489-9C63799260A0}"/>
              </a:ext>
            </a:extLst>
          </p:cNvPr>
          <p:cNvSpPr>
            <a:spLocks noGrp="1"/>
          </p:cNvSpPr>
          <p:nvPr>
            <p:ph type="sldNum" sz="quarter" idx="12"/>
          </p:nvPr>
        </p:nvSpPr>
        <p:spPr/>
        <p:txBody>
          <a:bodyPr/>
          <a:lstStyle/>
          <a:p>
            <a:fld id="{5F240779-B4CA-40F3-9720-D4B096CDBF19}" type="slidenum">
              <a:rPr lang="pl-PL" smtClean="0"/>
              <a:t>‹#›</a:t>
            </a:fld>
            <a:endParaRPr lang="pl-PL"/>
          </a:p>
        </p:txBody>
      </p:sp>
    </p:spTree>
    <p:extLst>
      <p:ext uri="{BB962C8B-B14F-4D97-AF65-F5344CB8AC3E}">
        <p14:creationId xmlns:p14="http://schemas.microsoft.com/office/powerpoint/2010/main" val="37004760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25BF952-3592-7414-E618-0C131C1F90B3}"/>
              </a:ext>
            </a:extLst>
          </p:cNvPr>
          <p:cNvSpPr>
            <a:spLocks noGrp="1"/>
          </p:cNvSpPr>
          <p:nvPr>
            <p:ph type="title"/>
          </p:nvPr>
        </p:nvSpPr>
        <p:spPr>
          <a:xfrm>
            <a:off x="838200" y="365125"/>
            <a:ext cx="10515600" cy="1325563"/>
          </a:xfrm>
          <a:prstGeom prst="rect">
            <a:avLst/>
          </a:prstGeom>
        </p:spPr>
        <p:txBody>
          <a:bodyPr/>
          <a:lstStyle/>
          <a:p>
            <a:r>
              <a:rPr lang="pl-PL"/>
              <a:t>Kliknij, aby edytować styl</a:t>
            </a:r>
          </a:p>
        </p:txBody>
      </p:sp>
      <p:sp>
        <p:nvSpPr>
          <p:cNvPr id="3" name="Symbol zastępczy tytułu pionowego 2">
            <a:extLst>
              <a:ext uri="{FF2B5EF4-FFF2-40B4-BE49-F238E27FC236}">
                <a16:creationId xmlns:a16="http://schemas.microsoft.com/office/drawing/2014/main" id="{413C356C-E5B2-BFFB-471B-9C7BB4987F2D}"/>
              </a:ext>
            </a:extLst>
          </p:cNvPr>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B0BEF2CC-1B0D-54CB-2EF8-45065CA87AD5}"/>
              </a:ext>
            </a:extLst>
          </p:cNvPr>
          <p:cNvSpPr>
            <a:spLocks noGrp="1"/>
          </p:cNvSpPr>
          <p:nvPr>
            <p:ph type="dt" sz="half" idx="10"/>
          </p:nvPr>
        </p:nvSpPr>
        <p:spPr/>
        <p:txBody>
          <a:bodyPr/>
          <a:lstStyle/>
          <a:p>
            <a:fld id="{3A27F874-FB8D-443C-8459-ECA9AD7DC4A3}" type="datetimeFigureOut">
              <a:rPr lang="pl-PL" smtClean="0"/>
              <a:t>03.07.2026</a:t>
            </a:fld>
            <a:endParaRPr lang="pl-PL"/>
          </a:p>
        </p:txBody>
      </p:sp>
      <p:sp>
        <p:nvSpPr>
          <p:cNvPr id="5" name="Symbol zastępczy stopki 4">
            <a:extLst>
              <a:ext uri="{FF2B5EF4-FFF2-40B4-BE49-F238E27FC236}">
                <a16:creationId xmlns:a16="http://schemas.microsoft.com/office/drawing/2014/main" id="{243E0F99-34F0-5297-C4D7-6C6E663B600A}"/>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53A9A3A4-17F7-7E33-4A4C-136B627524F6}"/>
              </a:ext>
            </a:extLst>
          </p:cNvPr>
          <p:cNvSpPr>
            <a:spLocks noGrp="1"/>
          </p:cNvSpPr>
          <p:nvPr>
            <p:ph type="sldNum" sz="quarter" idx="12"/>
          </p:nvPr>
        </p:nvSpPr>
        <p:spPr/>
        <p:txBody>
          <a:bodyPr/>
          <a:lstStyle/>
          <a:p>
            <a:fld id="{5F240779-B4CA-40F3-9720-D4B096CDBF19}" type="slidenum">
              <a:rPr lang="pl-PL" smtClean="0"/>
              <a:t>‹#›</a:t>
            </a:fld>
            <a:endParaRPr lang="pl-PL"/>
          </a:p>
        </p:txBody>
      </p:sp>
    </p:spTree>
    <p:extLst>
      <p:ext uri="{BB962C8B-B14F-4D97-AF65-F5344CB8AC3E}">
        <p14:creationId xmlns:p14="http://schemas.microsoft.com/office/powerpoint/2010/main" val="316390747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D24E6865-756E-AA1B-1A54-CDD0D1FFBC21}"/>
              </a:ext>
            </a:extLst>
          </p:cNvPr>
          <p:cNvSpPr>
            <a:spLocks noGrp="1"/>
          </p:cNvSpPr>
          <p:nvPr>
            <p:ph type="title" orient="vert"/>
          </p:nvPr>
        </p:nvSpPr>
        <p:spPr>
          <a:xfrm>
            <a:off x="8724900" y="365125"/>
            <a:ext cx="2628900" cy="5811838"/>
          </a:xfrm>
          <a:prstGeom prst="rect">
            <a:avLst/>
          </a:prstGeom>
        </p:spPr>
        <p:txBody>
          <a:bodyPr vert="eaVert"/>
          <a:lstStyle/>
          <a:p>
            <a:r>
              <a:rPr lang="pl-PL"/>
              <a:t>Kliknij, aby edytować styl</a:t>
            </a:r>
          </a:p>
        </p:txBody>
      </p:sp>
      <p:sp>
        <p:nvSpPr>
          <p:cNvPr id="3" name="Symbol zastępczy tytułu pionowego 2">
            <a:extLst>
              <a:ext uri="{FF2B5EF4-FFF2-40B4-BE49-F238E27FC236}">
                <a16:creationId xmlns:a16="http://schemas.microsoft.com/office/drawing/2014/main" id="{BF9C2876-3410-1061-58EA-D0E9D9E8110C}"/>
              </a:ext>
            </a:extLst>
          </p:cNvPr>
          <p:cNvSpPr>
            <a:spLocks noGrp="1"/>
          </p:cNvSpPr>
          <p:nvPr>
            <p:ph type="body" orient="vert" idx="1"/>
          </p:nvPr>
        </p:nvSpPr>
        <p:spPr>
          <a:xfrm>
            <a:off x="838200" y="365125"/>
            <a:ext cx="7734300" cy="5811838"/>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12E0B0F6-4682-A0D7-3905-D2558E77E6FC}"/>
              </a:ext>
            </a:extLst>
          </p:cNvPr>
          <p:cNvSpPr>
            <a:spLocks noGrp="1"/>
          </p:cNvSpPr>
          <p:nvPr>
            <p:ph type="dt" sz="half" idx="10"/>
          </p:nvPr>
        </p:nvSpPr>
        <p:spPr/>
        <p:txBody>
          <a:bodyPr/>
          <a:lstStyle/>
          <a:p>
            <a:fld id="{3A27F874-FB8D-443C-8459-ECA9AD7DC4A3}" type="datetimeFigureOut">
              <a:rPr lang="pl-PL" smtClean="0"/>
              <a:t>03.07.2026</a:t>
            </a:fld>
            <a:endParaRPr lang="pl-PL"/>
          </a:p>
        </p:txBody>
      </p:sp>
      <p:sp>
        <p:nvSpPr>
          <p:cNvPr id="5" name="Symbol zastępczy stopki 4">
            <a:extLst>
              <a:ext uri="{FF2B5EF4-FFF2-40B4-BE49-F238E27FC236}">
                <a16:creationId xmlns:a16="http://schemas.microsoft.com/office/drawing/2014/main" id="{0E3D7E82-DA89-8384-C442-F1328F4B2527}"/>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5743281F-966D-91AE-343D-462F2289D880}"/>
              </a:ext>
            </a:extLst>
          </p:cNvPr>
          <p:cNvSpPr>
            <a:spLocks noGrp="1"/>
          </p:cNvSpPr>
          <p:nvPr>
            <p:ph type="sldNum" sz="quarter" idx="12"/>
          </p:nvPr>
        </p:nvSpPr>
        <p:spPr/>
        <p:txBody>
          <a:bodyPr/>
          <a:lstStyle/>
          <a:p>
            <a:fld id="{5F240779-B4CA-40F3-9720-D4B096CDBF19}" type="slidenum">
              <a:rPr lang="pl-PL" smtClean="0"/>
              <a:t>‹#›</a:t>
            </a:fld>
            <a:endParaRPr lang="pl-PL"/>
          </a:p>
        </p:txBody>
      </p:sp>
    </p:spTree>
    <p:extLst>
      <p:ext uri="{BB962C8B-B14F-4D97-AF65-F5344CB8AC3E}">
        <p14:creationId xmlns:p14="http://schemas.microsoft.com/office/powerpoint/2010/main" val="10995015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831850" y="1709738"/>
            <a:ext cx="10515600" cy="2852737"/>
          </a:xfrm>
          <a:prstGeom prst="rect">
            <a:avLst/>
          </a:prstGeom>
        </p:spPr>
        <p:txBody>
          <a:bodyPr anchor="b"/>
          <a:lstStyle>
            <a:lvl1pPr>
              <a:defRPr sz="6000"/>
            </a:lvl1pPr>
          </a:lstStyle>
          <a:p>
            <a:r>
              <a:rPr lang="pl-PL"/>
              <a:t>Kliknij, aby edytować styl</a:t>
            </a:r>
          </a:p>
        </p:txBody>
      </p:sp>
      <p:sp>
        <p:nvSpPr>
          <p:cNvPr id="3" name="Symbol zastępczy tekst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Edytuj style wzorca tekstu</a:t>
            </a:r>
          </a:p>
        </p:txBody>
      </p:sp>
      <p:sp>
        <p:nvSpPr>
          <p:cNvPr id="4" name="Symbol zastępczy daty 3"/>
          <p:cNvSpPr>
            <a:spLocks noGrp="1"/>
          </p:cNvSpPr>
          <p:nvPr>
            <p:ph type="dt" sz="half" idx="10"/>
          </p:nvPr>
        </p:nvSpPr>
        <p:spPr/>
        <p:txBody>
          <a:bodyPr/>
          <a:lstStyle/>
          <a:p>
            <a:fld id="{9FCD4ABF-437F-471B-AEAE-9DD5583540DA}" type="datetimeFigureOut">
              <a:rPr lang="pl-PL" smtClean="0"/>
              <a:t>03.07.2026</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A235DB4D-8AE1-4DA1-85A7-1F0FB53AFD70}" type="slidenum">
              <a:rPr lang="pl-PL" smtClean="0"/>
              <a:t>‹#›</a:t>
            </a:fld>
            <a:endParaRPr lang="pl-PL"/>
          </a:p>
        </p:txBody>
      </p:sp>
    </p:spTree>
    <p:extLst>
      <p:ext uri="{BB962C8B-B14F-4D97-AF65-F5344CB8AC3E}">
        <p14:creationId xmlns:p14="http://schemas.microsoft.com/office/powerpoint/2010/main" val="16625100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a:xfrm>
            <a:off x="838200" y="365125"/>
            <a:ext cx="10515600" cy="1325563"/>
          </a:xfrm>
          <a:prstGeom prst="rect">
            <a:avLst/>
          </a:prstGeom>
        </p:spPr>
        <p:txBody>
          <a:bodyPr/>
          <a:lstStyle/>
          <a:p>
            <a:r>
              <a:rPr lang="pl-PL"/>
              <a:t>Kliknij, aby edytować styl</a:t>
            </a:r>
          </a:p>
        </p:txBody>
      </p:sp>
      <p:sp>
        <p:nvSpPr>
          <p:cNvPr id="3" name="Symbol zastępczy zawartości 2"/>
          <p:cNvSpPr>
            <a:spLocks noGrp="1"/>
          </p:cNvSpPr>
          <p:nvPr>
            <p:ph sz="half" idx="1"/>
          </p:nvPr>
        </p:nvSpPr>
        <p:spPr>
          <a:xfrm>
            <a:off x="838200" y="1825625"/>
            <a:ext cx="5181600" cy="435133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6172200" y="1825625"/>
            <a:ext cx="5181600" cy="435133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p:cNvSpPr>
            <a:spLocks noGrp="1"/>
          </p:cNvSpPr>
          <p:nvPr>
            <p:ph type="dt" sz="half" idx="10"/>
          </p:nvPr>
        </p:nvSpPr>
        <p:spPr/>
        <p:txBody>
          <a:bodyPr/>
          <a:lstStyle/>
          <a:p>
            <a:fld id="{9FCD4ABF-437F-471B-AEAE-9DD5583540DA}" type="datetimeFigureOut">
              <a:rPr lang="pl-PL" smtClean="0"/>
              <a:t>03.07.2026</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A235DB4D-8AE1-4DA1-85A7-1F0FB53AFD70}" type="slidenum">
              <a:rPr lang="pl-PL" smtClean="0"/>
              <a:t>‹#›</a:t>
            </a:fld>
            <a:endParaRPr lang="pl-PL"/>
          </a:p>
        </p:txBody>
      </p:sp>
    </p:spTree>
    <p:extLst>
      <p:ext uri="{BB962C8B-B14F-4D97-AF65-F5344CB8AC3E}">
        <p14:creationId xmlns:p14="http://schemas.microsoft.com/office/powerpoint/2010/main" val="24024892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839788" y="365125"/>
            <a:ext cx="10515600" cy="1325563"/>
          </a:xfrm>
          <a:prstGeom prst="rect">
            <a:avLst/>
          </a:prstGeom>
        </p:spPr>
        <p:txBody>
          <a:bodyPr/>
          <a:lstStyle/>
          <a:p>
            <a:r>
              <a:rPr lang="pl-PL"/>
              <a:t>Kliknij, aby edytować styl</a:t>
            </a:r>
          </a:p>
        </p:txBody>
      </p:sp>
      <p:sp>
        <p:nvSpPr>
          <p:cNvPr id="3" name="Symbol zastępczy tekst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Symbol zastępczy zawartości 3"/>
          <p:cNvSpPr>
            <a:spLocks noGrp="1"/>
          </p:cNvSpPr>
          <p:nvPr>
            <p:ph sz="half" idx="2"/>
          </p:nvPr>
        </p:nvSpPr>
        <p:spPr>
          <a:xfrm>
            <a:off x="839788" y="2505075"/>
            <a:ext cx="5157787" cy="368458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6" name="Symbol zastępczy zawartości 5"/>
          <p:cNvSpPr>
            <a:spLocks noGrp="1"/>
          </p:cNvSpPr>
          <p:nvPr>
            <p:ph sz="quarter" idx="4"/>
          </p:nvPr>
        </p:nvSpPr>
        <p:spPr>
          <a:xfrm>
            <a:off x="6172200" y="2505075"/>
            <a:ext cx="5183188" cy="368458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p:cNvSpPr>
            <a:spLocks noGrp="1"/>
          </p:cNvSpPr>
          <p:nvPr>
            <p:ph type="dt" sz="half" idx="10"/>
          </p:nvPr>
        </p:nvSpPr>
        <p:spPr/>
        <p:txBody>
          <a:bodyPr/>
          <a:lstStyle/>
          <a:p>
            <a:fld id="{9FCD4ABF-437F-471B-AEAE-9DD5583540DA}" type="datetimeFigureOut">
              <a:rPr lang="pl-PL" smtClean="0"/>
              <a:t>03.07.2026</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A235DB4D-8AE1-4DA1-85A7-1F0FB53AFD70}" type="slidenum">
              <a:rPr lang="pl-PL" smtClean="0"/>
              <a:t>‹#›</a:t>
            </a:fld>
            <a:endParaRPr lang="pl-PL"/>
          </a:p>
        </p:txBody>
      </p:sp>
    </p:spTree>
    <p:extLst>
      <p:ext uri="{BB962C8B-B14F-4D97-AF65-F5344CB8AC3E}">
        <p14:creationId xmlns:p14="http://schemas.microsoft.com/office/powerpoint/2010/main" val="21018121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a:xfrm>
            <a:off x="838200" y="365125"/>
            <a:ext cx="10515600" cy="1325563"/>
          </a:xfrm>
          <a:prstGeom prst="rect">
            <a:avLst/>
          </a:prstGeom>
        </p:spPr>
        <p:txBody>
          <a:bodyPr/>
          <a:lstStyle/>
          <a:p>
            <a:r>
              <a:rPr lang="pl-PL"/>
              <a:t>Kliknij, aby edytować styl</a:t>
            </a:r>
          </a:p>
        </p:txBody>
      </p:sp>
      <p:sp>
        <p:nvSpPr>
          <p:cNvPr id="3" name="Symbol zastępczy daty 2"/>
          <p:cNvSpPr>
            <a:spLocks noGrp="1"/>
          </p:cNvSpPr>
          <p:nvPr>
            <p:ph type="dt" sz="half" idx="10"/>
          </p:nvPr>
        </p:nvSpPr>
        <p:spPr/>
        <p:txBody>
          <a:bodyPr/>
          <a:lstStyle/>
          <a:p>
            <a:fld id="{9FCD4ABF-437F-471B-AEAE-9DD5583540DA}" type="datetimeFigureOut">
              <a:rPr lang="pl-PL" smtClean="0"/>
              <a:t>03.07.2026</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A235DB4D-8AE1-4DA1-85A7-1F0FB53AFD70}" type="slidenum">
              <a:rPr lang="pl-PL" smtClean="0"/>
              <a:t>‹#›</a:t>
            </a:fld>
            <a:endParaRPr lang="pl-PL"/>
          </a:p>
        </p:txBody>
      </p:sp>
    </p:spTree>
    <p:extLst>
      <p:ext uri="{BB962C8B-B14F-4D97-AF65-F5344CB8AC3E}">
        <p14:creationId xmlns:p14="http://schemas.microsoft.com/office/powerpoint/2010/main" val="2797622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9FCD4ABF-437F-471B-AEAE-9DD5583540DA}" type="datetimeFigureOut">
              <a:rPr lang="pl-PL" smtClean="0"/>
              <a:t>03.07.2026</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A235DB4D-8AE1-4DA1-85A7-1F0FB53AFD70}" type="slidenum">
              <a:rPr lang="pl-PL" smtClean="0"/>
              <a:t>‹#›</a:t>
            </a:fld>
            <a:endParaRPr lang="pl-PL"/>
          </a:p>
        </p:txBody>
      </p:sp>
    </p:spTree>
    <p:extLst>
      <p:ext uri="{BB962C8B-B14F-4D97-AF65-F5344CB8AC3E}">
        <p14:creationId xmlns:p14="http://schemas.microsoft.com/office/powerpoint/2010/main" val="5289981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a:prstGeom prst="rect">
            <a:avLst/>
          </a:prstGeom>
        </p:spPr>
        <p:txBody>
          <a:bodyPr anchor="b"/>
          <a:lstStyle>
            <a:lvl1pPr>
              <a:defRPr sz="3200"/>
            </a:lvl1pPr>
          </a:lstStyle>
          <a:p>
            <a:r>
              <a:rPr lang="pl-PL"/>
              <a:t>Kliknij, aby edytować styl</a:t>
            </a:r>
          </a:p>
        </p:txBody>
      </p:sp>
      <p:sp>
        <p:nvSpPr>
          <p:cNvPr id="3" name="Symbol zastępczy zawartośc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Symbol zastępczy daty 4"/>
          <p:cNvSpPr>
            <a:spLocks noGrp="1"/>
          </p:cNvSpPr>
          <p:nvPr>
            <p:ph type="dt" sz="half" idx="10"/>
          </p:nvPr>
        </p:nvSpPr>
        <p:spPr/>
        <p:txBody>
          <a:bodyPr/>
          <a:lstStyle/>
          <a:p>
            <a:fld id="{9FCD4ABF-437F-471B-AEAE-9DD5583540DA}" type="datetimeFigureOut">
              <a:rPr lang="pl-PL" smtClean="0"/>
              <a:t>03.07.2026</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A235DB4D-8AE1-4DA1-85A7-1F0FB53AFD70}" type="slidenum">
              <a:rPr lang="pl-PL" smtClean="0"/>
              <a:t>‹#›</a:t>
            </a:fld>
            <a:endParaRPr lang="pl-PL"/>
          </a:p>
        </p:txBody>
      </p:sp>
    </p:spTree>
    <p:extLst>
      <p:ext uri="{BB962C8B-B14F-4D97-AF65-F5344CB8AC3E}">
        <p14:creationId xmlns:p14="http://schemas.microsoft.com/office/powerpoint/2010/main" val="41136414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a:prstGeom prst="rect">
            <a:avLst/>
          </a:prstGeom>
        </p:spPr>
        <p:txBody>
          <a:bodyPr anchor="b"/>
          <a:lstStyle>
            <a:lvl1pPr>
              <a:defRPr sz="3200"/>
            </a:lvl1pPr>
          </a:lstStyle>
          <a:p>
            <a:r>
              <a:rPr lang="pl-PL"/>
              <a:t>Kliknij, aby edytować styl</a:t>
            </a:r>
          </a:p>
        </p:txBody>
      </p:sp>
      <p:sp>
        <p:nvSpPr>
          <p:cNvPr id="3" name="Symbol zastępczy obraz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Symbol zastępczy daty 4"/>
          <p:cNvSpPr>
            <a:spLocks noGrp="1"/>
          </p:cNvSpPr>
          <p:nvPr>
            <p:ph type="dt" sz="half" idx="10"/>
          </p:nvPr>
        </p:nvSpPr>
        <p:spPr/>
        <p:txBody>
          <a:bodyPr/>
          <a:lstStyle/>
          <a:p>
            <a:fld id="{9FCD4ABF-437F-471B-AEAE-9DD5583540DA}" type="datetimeFigureOut">
              <a:rPr lang="pl-PL" smtClean="0"/>
              <a:t>03.07.2026</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A235DB4D-8AE1-4DA1-85A7-1F0FB53AFD70}" type="slidenum">
              <a:rPr lang="pl-PL" smtClean="0"/>
              <a:t>‹#›</a:t>
            </a:fld>
            <a:endParaRPr lang="pl-PL"/>
          </a:p>
        </p:txBody>
      </p:sp>
    </p:spTree>
    <p:extLst>
      <p:ext uri="{BB962C8B-B14F-4D97-AF65-F5344CB8AC3E}">
        <p14:creationId xmlns:p14="http://schemas.microsoft.com/office/powerpoint/2010/main" val="2451079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ymbol zastępczy tekst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dirty="0"/>
              <a:t>Edytuj style wzorca tekstu</a:t>
            </a:r>
          </a:p>
          <a:p>
            <a:pPr lvl="1"/>
            <a:r>
              <a:rPr lang="pl-PL" dirty="0"/>
              <a:t>Drugi poziom</a:t>
            </a:r>
          </a:p>
          <a:p>
            <a:pPr lvl="2"/>
            <a:r>
              <a:rPr lang="pl-PL" dirty="0"/>
              <a:t>Trzeci poziom</a:t>
            </a:r>
          </a:p>
          <a:p>
            <a:pPr lvl="3"/>
            <a:r>
              <a:rPr lang="pl-PL" dirty="0"/>
              <a:t>Czwarty poziom</a:t>
            </a:r>
          </a:p>
          <a:p>
            <a:pPr lvl="4"/>
            <a:r>
              <a:rPr lang="pl-PL"/>
              <a:t>Piąty poziom</a:t>
            </a:r>
          </a:p>
        </p:txBody>
      </p:sp>
      <p:sp>
        <p:nvSpPr>
          <p:cNvPr id="4" name="Symbol zastępczy daty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CD4ABF-437F-471B-AEAE-9DD5583540DA}" type="datetimeFigureOut">
              <a:rPr lang="pl-PL" smtClean="0"/>
              <a:t>03.07.2026</a:t>
            </a:fld>
            <a:endParaRPr lang="pl-PL"/>
          </a:p>
        </p:txBody>
      </p:sp>
      <p:sp>
        <p:nvSpPr>
          <p:cNvPr id="5" name="Symbol zastępczy stop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35DB4D-8AE1-4DA1-85A7-1F0FB53AFD70}" type="slidenum">
              <a:rPr lang="pl-PL" smtClean="0"/>
              <a:t>‹#›</a:t>
            </a:fld>
            <a:endParaRPr lang="pl-PL"/>
          </a:p>
        </p:txBody>
      </p:sp>
      <p:pic>
        <p:nvPicPr>
          <p:cNvPr id="8" name="Obraz 7">
            <a:extLst>
              <a:ext uri="{FF2B5EF4-FFF2-40B4-BE49-F238E27FC236}">
                <a16:creationId xmlns:a16="http://schemas.microsoft.com/office/drawing/2014/main" id="{5F1BFD16-6204-3E0F-A4B0-2327C5DAB84A}"/>
              </a:ext>
            </a:extLst>
          </p:cNvPr>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3051738" y="368384"/>
            <a:ext cx="5760720" cy="1169670"/>
          </a:xfrm>
          <a:prstGeom prst="rect">
            <a:avLst/>
          </a:prstGeom>
          <a:noFill/>
          <a:ln>
            <a:noFill/>
          </a:ln>
        </p:spPr>
      </p:pic>
    </p:spTree>
    <p:extLst>
      <p:ext uri="{BB962C8B-B14F-4D97-AF65-F5344CB8AC3E}">
        <p14:creationId xmlns:p14="http://schemas.microsoft.com/office/powerpoint/2010/main" val="8618233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Symbol zastępczy tekstu 2">
            <a:extLst>
              <a:ext uri="{FF2B5EF4-FFF2-40B4-BE49-F238E27FC236}">
                <a16:creationId xmlns:a16="http://schemas.microsoft.com/office/drawing/2014/main" id="{5D8FFC1D-8B08-B881-43F9-D5B2F0250EA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D9E7A241-F858-61E3-C32D-088D1A1E7EA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27F874-FB8D-443C-8459-ECA9AD7DC4A3}" type="datetimeFigureOut">
              <a:rPr lang="pl-PL" smtClean="0"/>
              <a:t>03.07.2026</a:t>
            </a:fld>
            <a:endParaRPr lang="pl-PL"/>
          </a:p>
        </p:txBody>
      </p:sp>
      <p:sp>
        <p:nvSpPr>
          <p:cNvPr id="5" name="Symbol zastępczy stopki 4">
            <a:extLst>
              <a:ext uri="{FF2B5EF4-FFF2-40B4-BE49-F238E27FC236}">
                <a16:creationId xmlns:a16="http://schemas.microsoft.com/office/drawing/2014/main" id="{52157489-1020-667A-9316-2880204986B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a:extLst>
              <a:ext uri="{FF2B5EF4-FFF2-40B4-BE49-F238E27FC236}">
                <a16:creationId xmlns:a16="http://schemas.microsoft.com/office/drawing/2014/main" id="{0DC75381-D86F-F81D-7390-F03734F9822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240779-B4CA-40F3-9720-D4B096CDBF19}" type="slidenum">
              <a:rPr lang="pl-PL" smtClean="0"/>
              <a:t>‹#›</a:t>
            </a:fld>
            <a:endParaRPr lang="pl-PL"/>
          </a:p>
        </p:txBody>
      </p:sp>
      <p:pic>
        <p:nvPicPr>
          <p:cNvPr id="7" name="Obraz 6">
            <a:extLst>
              <a:ext uri="{FF2B5EF4-FFF2-40B4-BE49-F238E27FC236}">
                <a16:creationId xmlns:a16="http://schemas.microsoft.com/office/drawing/2014/main" id="{D7DDCBEF-7632-C0B2-0997-D0AE8E6DD5D1}"/>
              </a:ext>
            </a:extLst>
          </p:cNvPr>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3073400" y="476568"/>
            <a:ext cx="5760720" cy="1169670"/>
          </a:xfrm>
          <a:prstGeom prst="rect">
            <a:avLst/>
          </a:prstGeom>
          <a:noFill/>
          <a:ln>
            <a:noFill/>
          </a:ln>
        </p:spPr>
      </p:pic>
    </p:spTree>
    <p:extLst>
      <p:ext uri="{BB962C8B-B14F-4D97-AF65-F5344CB8AC3E}">
        <p14:creationId xmlns:p14="http://schemas.microsoft.com/office/powerpoint/2010/main" val="20827379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malopolska.pl/interreg-w-malopolsce/baza-projektow-interreg/samorzad-przyjazny-seniorom" TargetMode="External"/><Relationship Id="rId2" Type="http://schemas.openxmlformats.org/officeDocument/2006/relationships/hyperlink" Target="https://starysacz.um.gov.pl/samorzad-przyjazny-seniorom/" TargetMode="External"/><Relationship Id="rId1" Type="http://schemas.openxmlformats.org/officeDocument/2006/relationships/slideLayout" Target="../slideLayouts/slideLayout2.xml"/><Relationship Id="rId4" Type="http://schemas.openxmlformats.org/officeDocument/2006/relationships/hyperlink" Target="https://plsk.eu/sk/projekty/samosprava-pre-seniorov/" TargetMode="Externa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pPr marL="0" indent="0">
              <a:buNone/>
            </a:pPr>
            <a:endParaRPr lang="pl-PL" dirty="0"/>
          </a:p>
          <a:p>
            <a:pPr marL="0" indent="0">
              <a:buNone/>
            </a:pPr>
            <a:endParaRPr lang="pl-PL" dirty="0"/>
          </a:p>
          <a:p>
            <a:pPr marL="0" indent="0">
              <a:buNone/>
            </a:pPr>
            <a:endParaRPr lang="pl-PL" dirty="0"/>
          </a:p>
          <a:p>
            <a:pPr marL="0" indent="0" algn="ctr">
              <a:buNone/>
            </a:pPr>
            <a:endParaRPr lang="pl-PL" b="1" dirty="0"/>
          </a:p>
          <a:p>
            <a:pPr marL="0" indent="0" algn="ctr">
              <a:buNone/>
            </a:pPr>
            <a:endParaRPr lang="pl-PL" b="1" dirty="0"/>
          </a:p>
          <a:p>
            <a:pPr marL="0" indent="0" algn="ctr">
              <a:buNone/>
            </a:pPr>
            <a:r>
              <a:rPr lang="pl-PL" b="1" dirty="0"/>
              <a:t>Polityka Senioralna Gminy Stary Sącz</a:t>
            </a:r>
          </a:p>
          <a:p>
            <a:pPr marL="0" indent="0" algn="ctr">
              <a:buNone/>
            </a:pPr>
            <a:r>
              <a:rPr lang="pl-PL" sz="1600" dirty="0"/>
              <a:t>Proponowana strategia działań samorządu na rzecz osób starszych w perspektywie najbliższych lat</a:t>
            </a:r>
          </a:p>
        </p:txBody>
      </p:sp>
      <p:pic>
        <p:nvPicPr>
          <p:cNvPr id="5" name="Obraz 4"/>
          <p:cNvPicPr>
            <a:picLocks noChangeAspect="1"/>
          </p:cNvPicPr>
          <p:nvPr/>
        </p:nvPicPr>
        <p:blipFill>
          <a:blip r:embed="rId2"/>
          <a:stretch>
            <a:fillRect/>
          </a:stretch>
        </p:blipFill>
        <p:spPr>
          <a:xfrm>
            <a:off x="5239615" y="1825625"/>
            <a:ext cx="1712770" cy="1953586"/>
          </a:xfrm>
          <a:prstGeom prst="rect">
            <a:avLst/>
          </a:prstGeom>
        </p:spPr>
      </p:pic>
    </p:spTree>
    <p:extLst>
      <p:ext uri="{BB962C8B-B14F-4D97-AF65-F5344CB8AC3E}">
        <p14:creationId xmlns:p14="http://schemas.microsoft.com/office/powerpoint/2010/main" val="40705246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pPr marL="0" indent="0">
              <a:buNone/>
            </a:pPr>
            <a:endParaRPr lang="pl-PL" dirty="0"/>
          </a:p>
          <a:p>
            <a:pPr marL="0" indent="0">
              <a:buNone/>
            </a:pPr>
            <a:r>
              <a:rPr lang="pl-PL" b="1" dirty="0"/>
              <a:t>Polityka Senioralna Gminy Stary Sącz </a:t>
            </a:r>
            <a:r>
              <a:rPr lang="pl-PL" dirty="0"/>
              <a:t>to inwestycja w:</a:t>
            </a:r>
          </a:p>
          <a:p>
            <a:pPr marL="896938" indent="-361950"/>
            <a:r>
              <a:rPr lang="pl-PL" sz="2400" dirty="0"/>
              <a:t>jakość życia,</a:t>
            </a:r>
          </a:p>
          <a:p>
            <a:pPr marL="896938" indent="-361950"/>
            <a:r>
              <a:rPr lang="pl-PL" sz="2400" dirty="0"/>
              <a:t>Bezpieczeństwo,</a:t>
            </a:r>
          </a:p>
          <a:p>
            <a:pPr marL="896938" indent="-361950"/>
            <a:r>
              <a:rPr lang="pl-PL" sz="2400" dirty="0"/>
              <a:t>aktywność społeczną,</a:t>
            </a:r>
          </a:p>
          <a:p>
            <a:pPr marL="896938" indent="-361950"/>
            <a:r>
              <a:rPr lang="pl-PL" sz="2400" dirty="0"/>
              <a:t>solidarność pokoleń. </a:t>
            </a:r>
          </a:p>
          <a:p>
            <a:endParaRPr lang="pl-PL" sz="2400" dirty="0"/>
          </a:p>
          <a:p>
            <a:pPr marL="0" indent="0" algn="ctr">
              <a:buNone/>
            </a:pPr>
            <a:r>
              <a:rPr lang="pl-PL" sz="2400" b="1" dirty="0"/>
              <a:t>Seniorzy są ważnym kapitałem społecznym Gminy Stary Sącz.</a:t>
            </a:r>
            <a:endParaRPr lang="pl-PL" sz="2400" dirty="0"/>
          </a:p>
          <a:p>
            <a:pPr marL="0" indent="0">
              <a:buNone/>
            </a:pPr>
            <a:endParaRPr lang="pl-PL" dirty="0"/>
          </a:p>
          <a:p>
            <a:pPr marL="0" indent="0">
              <a:buNone/>
            </a:pPr>
            <a:endParaRPr lang="pl-PL" dirty="0"/>
          </a:p>
          <a:p>
            <a:pPr marL="0" indent="0" algn="ctr">
              <a:buNone/>
            </a:pPr>
            <a:endParaRPr lang="pl-PL" b="1" dirty="0"/>
          </a:p>
          <a:p>
            <a:pPr marL="0" indent="0" algn="ctr">
              <a:buNone/>
            </a:pPr>
            <a:endParaRPr lang="pl-PL" b="1" dirty="0"/>
          </a:p>
        </p:txBody>
      </p:sp>
    </p:spTree>
    <p:extLst>
      <p:ext uri="{BB962C8B-B14F-4D97-AF65-F5344CB8AC3E}">
        <p14:creationId xmlns:p14="http://schemas.microsoft.com/office/powerpoint/2010/main" val="24131695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normAutofit fontScale="70000" lnSpcReduction="20000"/>
          </a:bodyPr>
          <a:lstStyle/>
          <a:p>
            <a:pPr marL="0" indent="0" algn="just">
              <a:buNone/>
            </a:pPr>
            <a:r>
              <a:rPr lang="pl-PL" dirty="0"/>
              <a:t>Wyznaczone kierunki działań na rzecz osób starszych w Gminie Stary Sącz wskazują przedsięwzięcia, które będą realizowane w celu poprawy jakości życia seniorów. Został opracowany w odpowiedzi na zmieniającą się strukturę demograficzną oraz rosnącą liczbę mieszkańców w wieku 60+, których potrzeby wymagają kompleksowego i skoordynowanego wsparcia ze strony samorządu oraz lokalnych instytucji.</a:t>
            </a:r>
          </a:p>
          <a:p>
            <a:pPr marL="0" indent="0" algn="just">
              <a:buNone/>
            </a:pPr>
            <a:endParaRPr lang="pl-PL" dirty="0"/>
          </a:p>
          <a:p>
            <a:pPr marL="0" indent="0" algn="just">
              <a:buNone/>
            </a:pPr>
            <a:r>
              <a:rPr lang="pl-PL" b="1" dirty="0"/>
              <a:t>Plan działań koncentruje się na czterech kluczowych obszarach mających największy wpływ na codzienne funkcjonowanie osób starszych: zdrowiu, opiece w miejscu zamieszkania, bezpieczeństwie w środowisku zamieszkania oraz aktywnym spędzaniu czasu wolnego. </a:t>
            </a:r>
            <a:r>
              <a:rPr lang="pl-PL" dirty="0"/>
              <a:t>W każdym z tych obszarów określono realne cele, działania oraz podmioty odpowiedzialne za ich realizację.</a:t>
            </a:r>
          </a:p>
          <a:p>
            <a:pPr marL="0" indent="0" algn="just">
              <a:buNone/>
            </a:pPr>
            <a:endParaRPr lang="pl-PL" dirty="0"/>
          </a:p>
          <a:p>
            <a:pPr marL="0" indent="0" algn="just">
              <a:buNone/>
            </a:pPr>
            <a:r>
              <a:rPr lang="pl-PL" dirty="0"/>
              <a:t>Szczególny nacisk położono na działania, które odpowiadają na rzeczywiste potrzeby seniorów mieszkających na terenie gminy. </a:t>
            </a:r>
            <a:r>
              <a:rPr lang="pl-PL" b="1" dirty="0"/>
              <a:t>W zakresie ochrony zdrowia </a:t>
            </a:r>
            <a:r>
              <a:rPr lang="pl-PL" dirty="0"/>
              <a:t>planowane są spotkania z lekarzami specjalistami, dietetykami i rehabilitantami promujące zdrowy styl życia oraz profilaktykę chorób wieku starszego. </a:t>
            </a:r>
            <a:r>
              <a:rPr lang="pl-PL" b="1" dirty="0"/>
              <a:t>W obszarze opieki </a:t>
            </a:r>
            <a:r>
              <a:rPr lang="pl-PL" dirty="0"/>
              <a:t>rozwijane będą usługi opiekuńcze świadczone w miejscu zamieszkania, a także wsparcie dla rodzin i opiekunów osób starszych poprzez organizację szkoleń i działań edukacyjnych.</a:t>
            </a:r>
          </a:p>
          <a:p>
            <a:pPr marL="0" indent="0" algn="just">
              <a:buNone/>
            </a:pPr>
            <a:endParaRPr lang="pl-PL" dirty="0"/>
          </a:p>
          <a:p>
            <a:pPr marL="0" indent="0" algn="just">
              <a:buNone/>
            </a:pPr>
            <a:endParaRPr lang="pl-PL" dirty="0"/>
          </a:p>
          <a:p>
            <a:pPr marL="0" indent="0" algn="just">
              <a:buNone/>
            </a:pPr>
            <a:endParaRPr lang="pl-PL" dirty="0"/>
          </a:p>
          <a:p>
            <a:pPr marL="0" indent="0" algn="just">
              <a:buNone/>
            </a:pPr>
            <a:endParaRPr lang="pl-PL" b="1" dirty="0"/>
          </a:p>
          <a:p>
            <a:pPr marL="0" indent="0" algn="just">
              <a:buNone/>
            </a:pPr>
            <a:endParaRPr lang="pl-PL" b="1" dirty="0"/>
          </a:p>
        </p:txBody>
      </p:sp>
    </p:spTree>
    <p:extLst>
      <p:ext uri="{BB962C8B-B14F-4D97-AF65-F5344CB8AC3E}">
        <p14:creationId xmlns:p14="http://schemas.microsoft.com/office/powerpoint/2010/main" val="3883343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838200" y="1478604"/>
            <a:ext cx="10515600" cy="4922195"/>
          </a:xfrm>
        </p:spPr>
        <p:txBody>
          <a:bodyPr>
            <a:normAutofit fontScale="47500" lnSpcReduction="20000"/>
          </a:bodyPr>
          <a:lstStyle/>
          <a:p>
            <a:pPr marL="0" indent="0">
              <a:buNone/>
            </a:pPr>
            <a:r>
              <a:rPr lang="pl-PL" sz="4200" dirty="0"/>
              <a:t>Istotnym elementem planu jest </a:t>
            </a:r>
            <a:r>
              <a:rPr lang="pl-PL" sz="4200" b="1" dirty="0"/>
              <a:t>poprawa bezpieczeństwa seniorów</a:t>
            </a:r>
            <a:r>
              <a:rPr lang="pl-PL" sz="4200" dirty="0"/>
              <a:t>. Zakłada się wdrożenie programu „Koperta Życia”, organizację szkoleń z zakresu bezpieczeństwa osobistego i </a:t>
            </a:r>
            <a:r>
              <a:rPr lang="pl-PL" sz="4200" dirty="0" err="1"/>
              <a:t>cyberbezpieczeństwa</a:t>
            </a:r>
            <a:r>
              <a:rPr lang="pl-PL" sz="4200" dirty="0"/>
              <a:t> oraz </a:t>
            </a:r>
            <a:r>
              <a:rPr lang="pl-PL" sz="4200" b="1" dirty="0"/>
              <a:t>prowadzenie działań służących identyfikacji i ograniczaniu zagrożeń w przestrzeni publicznej. Równocześnie rozwijana będzie oferta aktywności społecznej, kulturalnej i rekreacyjnej,</a:t>
            </a:r>
            <a:r>
              <a:rPr lang="pl-PL" sz="4200" dirty="0"/>
              <a:t> tak aby seniorzy z każdej części gminy mieli możliwość uczestniczenia w wydarzeniach integracyjnych, edukacyjnych i prozdrowotnych.</a:t>
            </a:r>
          </a:p>
          <a:p>
            <a:pPr marL="0" indent="0">
              <a:buNone/>
            </a:pPr>
            <a:endParaRPr lang="pl-PL" sz="4200" dirty="0"/>
          </a:p>
          <a:p>
            <a:pPr marL="0" indent="0">
              <a:buNone/>
            </a:pPr>
            <a:r>
              <a:rPr lang="pl-PL" sz="4200" dirty="0"/>
              <a:t>Realizacja działań będzie możliwa dzięki współpracy Urzędu Miejskiego w Starym Sączu, Centrum Usług Społecznych, placówek ochrony zdrowia, Centrum Kultury i Sztuki im. Ady Sari, Uniwersytetu Trzeciego Wieku, Kół Gospodyń Wiejskich, Klubów Seniora, Policji, jednostek Ochotniczych Straży Pożarnych oraz organizacji społecznych. Wspólne działania tych podmiotów pozwolą stworzyć system wsparcia odpowiadający na potrzeby osób starszych oraz zwiększyć ich bezpieczeństwo, aktywność i samodzielność.</a:t>
            </a:r>
          </a:p>
          <a:p>
            <a:pPr marL="0" indent="0">
              <a:buNone/>
            </a:pPr>
            <a:endParaRPr lang="pl-PL" sz="4200" dirty="0"/>
          </a:p>
          <a:p>
            <a:pPr marL="0" indent="0">
              <a:buNone/>
            </a:pPr>
            <a:r>
              <a:rPr lang="pl-PL" sz="4200" dirty="0"/>
              <a:t>Realizacja przedstawionego planu ma przyczynić się do budowania Gminy Stary Sącz jako miejsca przyjaznego seniorom, w którym osoby starsze mogą bezpiecznie mieszkać, korzystać z dostępnych usług, rozwijać swoje zainteresowania i aktywnie uczestniczyć w życiu lokalnej społeczności. Dokument stanowi jednocześnie podstawę do dalszego rozwoju polityki senioralnej oraz podejmowania kolejnych inicjatyw odpowiadających na zmieniające się potrzeby mieszkańców.</a:t>
            </a:r>
          </a:p>
          <a:p>
            <a:pPr marL="0" indent="0">
              <a:buNone/>
            </a:pPr>
            <a:endParaRPr lang="pl-PL" dirty="0"/>
          </a:p>
          <a:p>
            <a:pPr marL="0" indent="0">
              <a:buNone/>
            </a:pPr>
            <a:endParaRPr lang="pl-PL" dirty="0"/>
          </a:p>
          <a:p>
            <a:pPr marL="0" indent="0" algn="ctr">
              <a:buNone/>
            </a:pPr>
            <a:endParaRPr lang="pl-PL" b="1" dirty="0"/>
          </a:p>
          <a:p>
            <a:pPr marL="0" indent="0" algn="ctr">
              <a:buNone/>
            </a:pPr>
            <a:endParaRPr lang="pl-PL" b="1" dirty="0"/>
          </a:p>
        </p:txBody>
      </p:sp>
    </p:spTree>
    <p:extLst>
      <p:ext uri="{BB962C8B-B14F-4D97-AF65-F5344CB8AC3E}">
        <p14:creationId xmlns:p14="http://schemas.microsoft.com/office/powerpoint/2010/main" val="11762177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pPr marL="0" indent="0" algn="just">
              <a:buNone/>
            </a:pPr>
            <a:r>
              <a:rPr lang="pl-PL" sz="2400" b="1" dirty="0"/>
              <a:t>Więcej informacji na temat programu „Samorząd Przyjazny Seniorom znaleźć można m.in. na stronach:</a:t>
            </a:r>
          </a:p>
          <a:p>
            <a:pPr marL="0" indent="0" algn="just">
              <a:buNone/>
            </a:pPr>
            <a:endParaRPr lang="pl-PL" sz="2400" b="1" dirty="0"/>
          </a:p>
          <a:p>
            <a:pPr marL="0" indent="0" algn="just">
              <a:buNone/>
            </a:pPr>
            <a:r>
              <a:rPr lang="pl-PL" sz="2400" b="1" dirty="0"/>
              <a:t>Urzędu Miejskiego w Starym Sączu </a:t>
            </a:r>
            <a:r>
              <a:rPr lang="pl-PL" sz="2400" b="1" dirty="0">
                <a:hlinkClick r:id="rId2"/>
              </a:rPr>
              <a:t>https://starysacz.um.gov.pl/samorzad-przyjazny-seniorom/</a:t>
            </a:r>
            <a:endParaRPr lang="pl-PL" sz="2400" b="1" dirty="0"/>
          </a:p>
          <a:p>
            <a:pPr marL="0" indent="0" algn="just">
              <a:buNone/>
            </a:pPr>
            <a:r>
              <a:rPr lang="pl-PL" sz="2400" b="1" dirty="0"/>
              <a:t>Urzędu Marszałkowskiego Województwa Małopolskiego </a:t>
            </a:r>
            <a:r>
              <a:rPr lang="pl-PL" sz="2400" b="1" dirty="0">
                <a:hlinkClick r:id="rId3"/>
              </a:rPr>
              <a:t>https://www.malopolska.pl/interreg-w-malopolsce/baza-projektow-interreg/samorzad-przyjazny-seniorom</a:t>
            </a:r>
            <a:endParaRPr lang="pl-PL" sz="2400" b="1" dirty="0"/>
          </a:p>
          <a:p>
            <a:pPr marL="0" indent="0" algn="just">
              <a:buNone/>
            </a:pPr>
            <a:endParaRPr lang="pl-PL" sz="2400" b="1" dirty="0"/>
          </a:p>
          <a:p>
            <a:pPr marL="0" indent="0" algn="just">
              <a:buNone/>
            </a:pPr>
            <a:r>
              <a:rPr lang="pl-PL" sz="2400" b="1" dirty="0" err="1"/>
              <a:t>Interreg</a:t>
            </a:r>
            <a:r>
              <a:rPr lang="pl-PL" sz="2400" b="1" dirty="0"/>
              <a:t> (wersja słowacka) </a:t>
            </a:r>
            <a:r>
              <a:rPr lang="pl-PL" sz="2400" b="1" dirty="0">
                <a:hlinkClick r:id="rId4"/>
              </a:rPr>
              <a:t>https://plsk.eu/sk/projekty/samosprava-pre-seniorov/</a:t>
            </a:r>
            <a:endParaRPr lang="pl-PL" sz="2400" b="1" dirty="0"/>
          </a:p>
          <a:p>
            <a:pPr marL="0" indent="0" algn="just">
              <a:buNone/>
            </a:pPr>
            <a:endParaRPr lang="pl-PL" sz="2400" b="1" dirty="0"/>
          </a:p>
          <a:p>
            <a:pPr marL="0" indent="0" algn="ctr">
              <a:buNone/>
            </a:pPr>
            <a:endParaRPr lang="pl-PL" b="1" dirty="0"/>
          </a:p>
          <a:p>
            <a:pPr marL="0" indent="0" algn="ctr">
              <a:buNone/>
            </a:pPr>
            <a:endParaRPr lang="pl-PL" b="1" dirty="0"/>
          </a:p>
        </p:txBody>
      </p:sp>
    </p:spTree>
    <p:extLst>
      <p:ext uri="{BB962C8B-B14F-4D97-AF65-F5344CB8AC3E}">
        <p14:creationId xmlns:p14="http://schemas.microsoft.com/office/powerpoint/2010/main" val="30300772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1937327" y="1742498"/>
            <a:ext cx="3465945" cy="4351338"/>
          </a:xfrm>
        </p:spPr>
        <p:txBody>
          <a:bodyPr/>
          <a:lstStyle/>
          <a:p>
            <a:pPr marL="0" indent="0">
              <a:buNone/>
            </a:pPr>
            <a:endParaRPr lang="pl-PL" dirty="0"/>
          </a:p>
          <a:p>
            <a:pPr marL="0" indent="0">
              <a:buNone/>
            </a:pPr>
            <a:endParaRPr lang="pl-PL" dirty="0"/>
          </a:p>
          <a:p>
            <a:pPr marL="0" indent="0" algn="ctr">
              <a:buNone/>
            </a:pPr>
            <a:r>
              <a:rPr lang="pl-PL" b="1" dirty="0"/>
              <a:t>Dziękujemy </a:t>
            </a:r>
          </a:p>
          <a:p>
            <a:pPr marL="0" indent="0" algn="ctr">
              <a:buNone/>
            </a:pPr>
            <a:r>
              <a:rPr lang="pl-PL" b="1" dirty="0"/>
              <a:t>za uwagę </a:t>
            </a:r>
          </a:p>
          <a:p>
            <a:pPr marL="0" indent="0" algn="ctr">
              <a:buNone/>
            </a:pPr>
            <a:r>
              <a:rPr lang="pl-PL" b="1" dirty="0"/>
              <a:t>i liczymy </a:t>
            </a:r>
          </a:p>
          <a:p>
            <a:pPr marL="0" indent="0" algn="ctr">
              <a:buNone/>
            </a:pPr>
            <a:r>
              <a:rPr lang="pl-PL" b="1" dirty="0"/>
              <a:t>na Państwa opinię! </a:t>
            </a:r>
          </a:p>
          <a:p>
            <a:pPr marL="0" indent="0" algn="ctr">
              <a:buNone/>
            </a:pPr>
            <a:endParaRPr lang="pl-PL" b="1" dirty="0"/>
          </a:p>
        </p:txBody>
      </p:sp>
      <p:pic>
        <p:nvPicPr>
          <p:cNvPr id="2" name="Picture 2">
            <a:extLst>
              <a:ext uri="{FF2B5EF4-FFF2-40B4-BE49-F238E27FC236}">
                <a16:creationId xmlns:a16="http://schemas.microsoft.com/office/drawing/2014/main" id="{CE539CB8-0FC8-503E-18F4-634E81F1C3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46456" y="1223866"/>
            <a:ext cx="3698981" cy="52323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81997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pPr marL="0" indent="0" algn="just">
              <a:buNone/>
            </a:pPr>
            <a:r>
              <a:rPr lang="pl-PL" b="1" dirty="0"/>
              <a:t>Dlaczego powstaje Polityka Senioralna?</a:t>
            </a:r>
          </a:p>
          <a:p>
            <a:pPr marL="0" indent="0" algn="just">
              <a:buNone/>
            </a:pPr>
            <a:r>
              <a:rPr lang="pl-PL" sz="2400" dirty="0"/>
              <a:t>Najważniejsze wyzwania: </a:t>
            </a:r>
          </a:p>
          <a:p>
            <a:pPr marL="895350" algn="just"/>
            <a:r>
              <a:rPr lang="pl-PL" sz="2400" dirty="0"/>
              <a:t>postępujące starzenie się społeczeństwa, </a:t>
            </a:r>
          </a:p>
          <a:p>
            <a:pPr marL="895350" algn="just"/>
            <a:r>
              <a:rPr lang="pl-PL" sz="2400" dirty="0"/>
              <a:t>wzrost liczby mieszkańców w wieku senioralnym,</a:t>
            </a:r>
          </a:p>
          <a:p>
            <a:pPr marL="895350" algn="just"/>
            <a:r>
              <a:rPr lang="pl-PL" sz="2400" dirty="0"/>
              <a:t>rosnące zapotrzebowanie na usługi zdrowotne i społeczne,</a:t>
            </a:r>
          </a:p>
          <a:p>
            <a:pPr marL="895350" algn="just"/>
            <a:r>
              <a:rPr lang="pl-PL" sz="2400" dirty="0"/>
              <a:t>potrzeba wspierania samodzielności osób starszych</a:t>
            </a:r>
          </a:p>
          <a:p>
            <a:pPr marL="0" indent="0" algn="just">
              <a:buNone/>
            </a:pPr>
            <a:endParaRPr lang="pl-PL" sz="2400" dirty="0"/>
          </a:p>
          <a:p>
            <a:pPr marL="0" indent="0" algn="ctr">
              <a:buNone/>
            </a:pPr>
            <a:r>
              <a:rPr lang="pl-PL" sz="2400" b="1" dirty="0"/>
              <a:t>Seniorzy są aktywnymi współtwórcami lokalnej wspólnoty.</a:t>
            </a:r>
          </a:p>
          <a:p>
            <a:pPr marL="0" indent="0" algn="just">
              <a:buNone/>
            </a:pPr>
            <a:endParaRPr lang="pl-PL" b="1" dirty="0"/>
          </a:p>
        </p:txBody>
      </p:sp>
    </p:spTree>
    <p:extLst>
      <p:ext uri="{BB962C8B-B14F-4D97-AF65-F5344CB8AC3E}">
        <p14:creationId xmlns:p14="http://schemas.microsoft.com/office/powerpoint/2010/main" val="29208388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normAutofit fontScale="92500"/>
          </a:bodyPr>
          <a:lstStyle/>
          <a:p>
            <a:pPr marL="0" indent="0">
              <a:buNone/>
            </a:pPr>
            <a:r>
              <a:rPr lang="pl-PL" b="1" dirty="0"/>
              <a:t>Cel dokumentu</a:t>
            </a:r>
          </a:p>
          <a:p>
            <a:pPr marL="0" indent="0">
              <a:buNone/>
            </a:pPr>
            <a:r>
              <a:rPr lang="pl-PL" sz="2400" b="1" dirty="0"/>
              <a:t>Główny cel: </a:t>
            </a:r>
            <a:r>
              <a:rPr lang="pl-PL" sz="2400" dirty="0"/>
              <a:t>Stworzenie spójnego systemu działań wspierających seniorów w zakresie:</a:t>
            </a:r>
          </a:p>
          <a:p>
            <a:pPr marL="895350"/>
            <a:r>
              <a:rPr lang="pl-PL" sz="2400" dirty="0"/>
              <a:t>zdrowia,</a:t>
            </a:r>
          </a:p>
          <a:p>
            <a:pPr marL="895350"/>
            <a:r>
              <a:rPr lang="pl-PL" sz="2400" dirty="0"/>
              <a:t>bezpieczeństwa,</a:t>
            </a:r>
          </a:p>
          <a:p>
            <a:pPr marL="895350"/>
            <a:r>
              <a:rPr lang="pl-PL" sz="2400" dirty="0"/>
              <a:t>aktywności społecznej,</a:t>
            </a:r>
          </a:p>
          <a:p>
            <a:pPr marL="895350"/>
            <a:r>
              <a:rPr lang="pl-PL" sz="2400" dirty="0"/>
              <a:t>usług opiekuńczych,</a:t>
            </a:r>
          </a:p>
          <a:p>
            <a:pPr marL="895350"/>
            <a:r>
              <a:rPr lang="pl-PL" sz="2400" dirty="0"/>
              <a:t>integracji międzypokoleniowej</a:t>
            </a:r>
          </a:p>
          <a:p>
            <a:endParaRPr lang="pl-PL" sz="2400" b="1" dirty="0"/>
          </a:p>
          <a:p>
            <a:pPr marL="0" indent="0">
              <a:buNone/>
            </a:pPr>
            <a:r>
              <a:rPr lang="pl-PL" b="1" dirty="0"/>
              <a:t>Idea przewodnia:</a:t>
            </a:r>
            <a:r>
              <a:rPr lang="pl-PL" dirty="0"/>
              <a:t> Dłuższe, samodzielne i aktywne życie w miejscu zamieszkania</a:t>
            </a:r>
          </a:p>
          <a:p>
            <a:pPr marL="0" indent="0">
              <a:buNone/>
            </a:pPr>
            <a:endParaRPr lang="pl-PL" dirty="0"/>
          </a:p>
          <a:p>
            <a:pPr marL="0" indent="0" algn="ctr">
              <a:buNone/>
            </a:pPr>
            <a:endParaRPr lang="pl-PL" b="1" dirty="0"/>
          </a:p>
          <a:p>
            <a:pPr marL="0" indent="0" algn="ctr">
              <a:buNone/>
            </a:pPr>
            <a:endParaRPr lang="pl-PL" b="1" dirty="0"/>
          </a:p>
        </p:txBody>
      </p:sp>
    </p:spTree>
    <p:extLst>
      <p:ext uri="{BB962C8B-B14F-4D97-AF65-F5344CB8AC3E}">
        <p14:creationId xmlns:p14="http://schemas.microsoft.com/office/powerpoint/2010/main" val="20915149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normAutofit fontScale="92500" lnSpcReduction="10000"/>
          </a:bodyPr>
          <a:lstStyle/>
          <a:p>
            <a:pPr marL="0" indent="0">
              <a:buNone/>
            </a:pPr>
            <a:r>
              <a:rPr lang="pl-PL" b="1" dirty="0"/>
              <a:t>Podstawy opracowania dokumentu</a:t>
            </a:r>
          </a:p>
          <a:p>
            <a:pPr marL="0" indent="0">
              <a:buNone/>
            </a:pPr>
            <a:r>
              <a:rPr lang="pl-PL" sz="2600" dirty="0"/>
              <a:t>Dokument opiera się na:</a:t>
            </a:r>
          </a:p>
          <a:p>
            <a:pPr marL="0" indent="0">
              <a:buNone/>
            </a:pPr>
            <a:r>
              <a:rPr lang="pl-PL" sz="2600" b="1" dirty="0"/>
              <a:t>dokumentach strategicznych (między innymi):</a:t>
            </a:r>
          </a:p>
          <a:p>
            <a:pPr marL="895350">
              <a:tabLst>
                <a:tab pos="895350" algn="l"/>
              </a:tabLst>
            </a:pPr>
            <a:r>
              <a:rPr lang="pl-PL" sz="2600" dirty="0"/>
              <a:t>Strategia Rozwoju Województwa „Małopolska 2030” </a:t>
            </a:r>
          </a:p>
          <a:p>
            <a:pPr marL="895350">
              <a:tabLst>
                <a:tab pos="895350" algn="l"/>
              </a:tabLst>
            </a:pPr>
            <a:r>
              <a:rPr lang="pl-PL" sz="2600" dirty="0"/>
              <a:t>Program „Srebrna Małopolska 2030” </a:t>
            </a:r>
          </a:p>
          <a:p>
            <a:pPr marL="0" indent="0">
              <a:buNone/>
            </a:pPr>
            <a:r>
              <a:rPr lang="pl-PL" sz="2600" b="1" dirty="0"/>
              <a:t>i rozwiązaniach lokalnych (między innymi):</a:t>
            </a:r>
          </a:p>
          <a:p>
            <a:pPr marL="895350"/>
            <a:r>
              <a:rPr lang="pl-PL" sz="2600" dirty="0"/>
              <a:t>Centrum Usług Społecznych w Starym Sączu, </a:t>
            </a:r>
          </a:p>
          <a:p>
            <a:pPr marL="895350"/>
            <a:r>
              <a:rPr lang="pl-PL" sz="2600" dirty="0"/>
              <a:t>Rada Seniorów Gminy Stary Sącz, </a:t>
            </a:r>
          </a:p>
          <a:p>
            <a:pPr marL="895350"/>
            <a:r>
              <a:rPr lang="pl-PL" sz="2600" dirty="0"/>
              <a:t>Uniwersytet Trzeciego Wieku, </a:t>
            </a:r>
          </a:p>
          <a:p>
            <a:pPr marL="895350"/>
            <a:r>
              <a:rPr lang="pl-PL" sz="2600" dirty="0"/>
              <a:t>organizacje społeczne.</a:t>
            </a:r>
          </a:p>
          <a:p>
            <a:pPr marL="0" indent="0">
              <a:buNone/>
            </a:pPr>
            <a:endParaRPr lang="pl-PL" sz="2600" dirty="0"/>
          </a:p>
          <a:p>
            <a:pPr marL="0" indent="0">
              <a:buNone/>
            </a:pPr>
            <a:endParaRPr lang="pl-PL" dirty="0"/>
          </a:p>
          <a:p>
            <a:pPr marL="0" indent="0">
              <a:buNone/>
            </a:pPr>
            <a:endParaRPr lang="pl-PL" dirty="0"/>
          </a:p>
          <a:p>
            <a:pPr marL="0" indent="0" algn="ctr">
              <a:buNone/>
            </a:pPr>
            <a:endParaRPr lang="pl-PL" dirty="0"/>
          </a:p>
          <a:p>
            <a:pPr marL="0" indent="0" algn="ctr">
              <a:buNone/>
            </a:pPr>
            <a:endParaRPr lang="pl-PL" dirty="0"/>
          </a:p>
        </p:txBody>
      </p:sp>
    </p:spTree>
    <p:extLst>
      <p:ext uri="{BB962C8B-B14F-4D97-AF65-F5344CB8AC3E}">
        <p14:creationId xmlns:p14="http://schemas.microsoft.com/office/powerpoint/2010/main" val="41698354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838200" y="1420238"/>
            <a:ext cx="10515600" cy="4756725"/>
          </a:xfrm>
        </p:spPr>
        <p:txBody>
          <a:bodyPr>
            <a:noAutofit/>
          </a:bodyPr>
          <a:lstStyle/>
          <a:p>
            <a:pPr marL="0" indent="0">
              <a:buNone/>
            </a:pPr>
            <a:r>
              <a:rPr lang="pl-PL" sz="2400" b="1" dirty="0"/>
              <a:t>Jak powstawała Polityka Senioralna?</a:t>
            </a:r>
          </a:p>
          <a:p>
            <a:pPr marL="0" indent="0">
              <a:buNone/>
            </a:pPr>
            <a:r>
              <a:rPr lang="pl-PL" sz="2000" b="1" dirty="0"/>
              <a:t>Model partnersko-partycypacyjny, w którym uczestniczyli przedstawiciele: </a:t>
            </a:r>
            <a:endParaRPr lang="pl-PL" sz="2000" dirty="0"/>
          </a:p>
          <a:p>
            <a:pPr marL="982663"/>
            <a:r>
              <a:rPr lang="pl-PL" sz="2000" dirty="0"/>
              <a:t>samorządu, </a:t>
            </a:r>
          </a:p>
          <a:p>
            <a:pPr marL="982663"/>
            <a:r>
              <a:rPr lang="pl-PL" sz="2000" dirty="0"/>
              <a:t>instytucji społecznych, </a:t>
            </a:r>
          </a:p>
          <a:p>
            <a:pPr marL="982663"/>
            <a:r>
              <a:rPr lang="pl-PL" sz="2000" dirty="0"/>
              <a:t>seniorów, </a:t>
            </a:r>
          </a:p>
          <a:p>
            <a:pPr marL="982663"/>
            <a:r>
              <a:rPr lang="pl-PL" sz="2000" dirty="0"/>
              <a:t>organizacji pozarządowych, </a:t>
            </a:r>
          </a:p>
          <a:p>
            <a:pPr marL="982663"/>
            <a:r>
              <a:rPr lang="pl-PL" sz="2000" dirty="0"/>
              <a:t>eksperci. </a:t>
            </a:r>
          </a:p>
          <a:p>
            <a:pPr marL="0" indent="0">
              <a:buNone/>
            </a:pPr>
            <a:r>
              <a:rPr lang="pl-PL" sz="2000" b="1" dirty="0"/>
              <a:t>Metody opierały się m.in. na: </a:t>
            </a:r>
            <a:r>
              <a:rPr lang="pl-PL" sz="2000" dirty="0"/>
              <a:t>analizie danych, badaniach ankietowych, konsultacjach, warsztatach i analizie SWOT (</a:t>
            </a:r>
            <a:r>
              <a:rPr lang="pl-PL" sz="1600" dirty="0"/>
              <a:t>Polega na odpowiedzi na cztery pytania:</a:t>
            </a:r>
          </a:p>
          <a:p>
            <a:r>
              <a:rPr lang="pl-PL" sz="1600" b="1" dirty="0"/>
              <a:t>S – </a:t>
            </a:r>
            <a:r>
              <a:rPr lang="pl-PL" sz="1600" b="1" dirty="0" err="1"/>
              <a:t>Strengths</a:t>
            </a:r>
            <a:r>
              <a:rPr lang="pl-PL" sz="1600" b="1" dirty="0"/>
              <a:t> (Mocne strony)</a:t>
            </a:r>
            <a:r>
              <a:rPr lang="pl-PL" sz="1600" dirty="0"/>
              <a:t> – Co robimy dobrze? Jakie są nasze zalety? </a:t>
            </a:r>
          </a:p>
          <a:p>
            <a:r>
              <a:rPr lang="pl-PL" sz="1600" b="1" dirty="0"/>
              <a:t>W – </a:t>
            </a:r>
            <a:r>
              <a:rPr lang="pl-PL" sz="1600" b="1" dirty="0" err="1"/>
              <a:t>Weaknesses</a:t>
            </a:r>
            <a:r>
              <a:rPr lang="pl-PL" sz="1600" b="1" dirty="0"/>
              <a:t> (Słabe strony)</a:t>
            </a:r>
            <a:r>
              <a:rPr lang="pl-PL" sz="1600" dirty="0"/>
              <a:t> – Co można poprawić? Co nam nie wychodzi? </a:t>
            </a:r>
          </a:p>
          <a:p>
            <a:r>
              <a:rPr lang="pl-PL" sz="1600" b="1" dirty="0"/>
              <a:t>O – </a:t>
            </a:r>
            <a:r>
              <a:rPr lang="pl-PL" sz="1600" b="1" dirty="0" err="1"/>
              <a:t>Opportunities</a:t>
            </a:r>
            <a:r>
              <a:rPr lang="pl-PL" sz="1600" b="1" dirty="0"/>
              <a:t> (Szanse)</a:t>
            </a:r>
            <a:r>
              <a:rPr lang="pl-PL" sz="1600" dirty="0"/>
              <a:t> – Jakie są możliwości rozwoju? Co może nam pomóc? </a:t>
            </a:r>
          </a:p>
          <a:p>
            <a:r>
              <a:rPr lang="pl-PL" sz="1600" b="1" dirty="0"/>
              <a:t>T – </a:t>
            </a:r>
            <a:r>
              <a:rPr lang="pl-PL" sz="1600" b="1" dirty="0" err="1"/>
              <a:t>Threats</a:t>
            </a:r>
            <a:r>
              <a:rPr lang="pl-PL" sz="1600" b="1" dirty="0"/>
              <a:t> (Zagrożenia)</a:t>
            </a:r>
            <a:r>
              <a:rPr lang="pl-PL" sz="1600" dirty="0"/>
              <a:t> – Co może przeszkodzić lub zaszkodzić?)</a:t>
            </a:r>
          </a:p>
          <a:p>
            <a:pPr marL="0" indent="0">
              <a:buNone/>
            </a:pPr>
            <a:endParaRPr lang="pl-PL" sz="2400" dirty="0"/>
          </a:p>
          <a:p>
            <a:pPr marL="0" indent="0">
              <a:buNone/>
            </a:pPr>
            <a:endParaRPr lang="pl-PL" sz="2400" dirty="0"/>
          </a:p>
          <a:p>
            <a:pPr marL="0" indent="0">
              <a:buNone/>
            </a:pPr>
            <a:endParaRPr lang="pl-PL" sz="2400" dirty="0"/>
          </a:p>
          <a:p>
            <a:pPr marL="0" indent="0" algn="ctr">
              <a:buNone/>
            </a:pPr>
            <a:endParaRPr lang="pl-PL" sz="2400" b="1" dirty="0"/>
          </a:p>
          <a:p>
            <a:pPr marL="0" indent="0" algn="ctr">
              <a:buNone/>
            </a:pPr>
            <a:endParaRPr lang="pl-PL" sz="2400" b="1" dirty="0"/>
          </a:p>
        </p:txBody>
      </p:sp>
    </p:spTree>
    <p:extLst>
      <p:ext uri="{BB962C8B-B14F-4D97-AF65-F5344CB8AC3E}">
        <p14:creationId xmlns:p14="http://schemas.microsoft.com/office/powerpoint/2010/main" val="3185626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pPr marL="0" indent="0">
              <a:buNone/>
            </a:pPr>
            <a:r>
              <a:rPr lang="pl-PL" b="1" dirty="0"/>
              <a:t>Sytuacja demograficzna Gminy Stary Sącz</a:t>
            </a:r>
          </a:p>
          <a:p>
            <a:pPr marL="0" indent="0">
              <a:buNone/>
            </a:pPr>
            <a:endParaRPr lang="pl-PL" sz="2400" dirty="0"/>
          </a:p>
          <a:p>
            <a:pPr marL="0" indent="0">
              <a:buNone/>
            </a:pPr>
            <a:r>
              <a:rPr lang="pl-PL" sz="2400" dirty="0"/>
              <a:t>Liczba mieszkańców: 23 480 osób (za rok 2025)</a:t>
            </a:r>
          </a:p>
          <a:p>
            <a:pPr marL="0" indent="0">
              <a:buNone/>
            </a:pPr>
            <a:r>
              <a:rPr lang="pl-PL" sz="2400" dirty="0"/>
              <a:t>W okresie lat 2020 - 2025:</a:t>
            </a:r>
          </a:p>
          <a:p>
            <a:pPr marL="0" indent="0">
              <a:buNone/>
            </a:pPr>
            <a:endParaRPr lang="pl-PL" sz="2400" dirty="0"/>
          </a:p>
          <a:p>
            <a:pPr marL="0" indent="0">
              <a:buNone/>
            </a:pPr>
            <a:endParaRPr lang="pl-PL" sz="2400" dirty="0"/>
          </a:p>
          <a:p>
            <a:pPr marL="0" indent="0">
              <a:buNone/>
            </a:pPr>
            <a:endParaRPr lang="pl-PL" sz="2400" dirty="0"/>
          </a:p>
          <a:p>
            <a:pPr marL="0" indent="0">
              <a:buNone/>
            </a:pPr>
            <a:r>
              <a:rPr lang="pl-PL" sz="2400" dirty="0"/>
              <a:t>Wniosek: Społeczność Gminy Stary Sącz systematycznie się starzeje.</a:t>
            </a:r>
          </a:p>
          <a:p>
            <a:pPr marL="0" indent="0">
              <a:buNone/>
            </a:pPr>
            <a:endParaRPr lang="pl-PL" dirty="0"/>
          </a:p>
          <a:p>
            <a:pPr marL="0" indent="0">
              <a:buNone/>
            </a:pPr>
            <a:endParaRPr lang="pl-PL" dirty="0"/>
          </a:p>
          <a:p>
            <a:pPr marL="0" indent="0" algn="ctr">
              <a:buNone/>
            </a:pPr>
            <a:endParaRPr lang="pl-PL" b="1" dirty="0"/>
          </a:p>
          <a:p>
            <a:pPr marL="0" indent="0" algn="ctr">
              <a:buNone/>
            </a:pPr>
            <a:endParaRPr lang="pl-PL" b="1" dirty="0"/>
          </a:p>
        </p:txBody>
      </p:sp>
      <p:graphicFrame>
        <p:nvGraphicFramePr>
          <p:cNvPr id="8" name="Tabela 7"/>
          <p:cNvGraphicFramePr>
            <a:graphicFrameLocks noGrp="1"/>
          </p:cNvGraphicFramePr>
          <p:nvPr>
            <p:extLst>
              <p:ext uri="{D42A27DB-BD31-4B8C-83A1-F6EECF244321}">
                <p14:modId xmlns:p14="http://schemas.microsoft.com/office/powerpoint/2010/main" val="3481127483"/>
              </p:ext>
            </p:extLst>
          </p:nvPr>
        </p:nvGraphicFramePr>
        <p:xfrm>
          <a:off x="2097314" y="3742784"/>
          <a:ext cx="8128000" cy="111252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3234270405"/>
                    </a:ext>
                  </a:extLst>
                </a:gridCol>
                <a:gridCol w="4064000">
                  <a:extLst>
                    <a:ext uri="{9D8B030D-6E8A-4147-A177-3AD203B41FA5}">
                      <a16:colId xmlns:a16="http://schemas.microsoft.com/office/drawing/2014/main" val="788427640"/>
                    </a:ext>
                  </a:extLst>
                </a:gridCol>
              </a:tblGrid>
              <a:tr h="370840">
                <a:tc>
                  <a:txBody>
                    <a:bodyPr/>
                    <a:lstStyle/>
                    <a:p>
                      <a:r>
                        <a:rPr lang="pl-PL" dirty="0"/>
                        <a:t>Wskaźnik</a:t>
                      </a:r>
                    </a:p>
                  </a:txBody>
                  <a:tcPr/>
                </a:tc>
                <a:tc>
                  <a:txBody>
                    <a:bodyPr/>
                    <a:lstStyle/>
                    <a:p>
                      <a:r>
                        <a:rPr lang="pl-PL" dirty="0"/>
                        <a:t>Zmiana</a:t>
                      </a:r>
                    </a:p>
                  </a:txBody>
                  <a:tcPr/>
                </a:tc>
                <a:extLst>
                  <a:ext uri="{0D108BD9-81ED-4DB2-BD59-A6C34878D82A}">
                    <a16:rowId xmlns:a16="http://schemas.microsoft.com/office/drawing/2014/main" val="4163029837"/>
                  </a:ext>
                </a:extLst>
              </a:tr>
              <a:tr h="370840">
                <a:tc>
                  <a:txBody>
                    <a:bodyPr/>
                    <a:lstStyle/>
                    <a:p>
                      <a:r>
                        <a:rPr lang="pl-PL" dirty="0"/>
                        <a:t>Liczba ludności</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sz="1800" dirty="0"/>
                        <a:t>-1,09%</a:t>
                      </a:r>
                    </a:p>
                  </a:txBody>
                  <a:tcPr/>
                </a:tc>
                <a:extLst>
                  <a:ext uri="{0D108BD9-81ED-4DB2-BD59-A6C34878D82A}">
                    <a16:rowId xmlns:a16="http://schemas.microsoft.com/office/drawing/2014/main" val="1932003588"/>
                  </a:ext>
                </a:extLst>
              </a:tr>
              <a:tr h="370840">
                <a:tc>
                  <a:txBody>
                    <a:bodyPr/>
                    <a:lstStyle/>
                    <a:p>
                      <a:r>
                        <a:rPr lang="pl-PL" dirty="0"/>
                        <a:t>Osoby</a:t>
                      </a:r>
                      <a:r>
                        <a:rPr lang="pl-PL" baseline="0" dirty="0"/>
                        <a:t> 60+</a:t>
                      </a:r>
                      <a:endParaRPr lang="pl-PL" dirty="0"/>
                    </a:p>
                  </a:txBody>
                  <a:tcPr/>
                </a:tc>
                <a:tc>
                  <a:txBody>
                    <a:bodyPr/>
                    <a:lstStyle/>
                    <a:p>
                      <a:pPr marL="0" indent="0">
                        <a:buNone/>
                      </a:pPr>
                      <a:r>
                        <a:rPr lang="pl-PL" sz="1800" dirty="0"/>
                        <a:t>+12,9%</a:t>
                      </a:r>
                    </a:p>
                  </a:txBody>
                  <a:tcPr/>
                </a:tc>
                <a:extLst>
                  <a:ext uri="{0D108BD9-81ED-4DB2-BD59-A6C34878D82A}">
                    <a16:rowId xmlns:a16="http://schemas.microsoft.com/office/drawing/2014/main" val="95691197"/>
                  </a:ext>
                </a:extLst>
              </a:tr>
            </a:tbl>
          </a:graphicData>
        </a:graphic>
      </p:graphicFrame>
    </p:spTree>
    <p:extLst>
      <p:ext uri="{BB962C8B-B14F-4D97-AF65-F5344CB8AC3E}">
        <p14:creationId xmlns:p14="http://schemas.microsoft.com/office/powerpoint/2010/main" val="1316470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838200" y="1595336"/>
            <a:ext cx="10515600" cy="4581627"/>
          </a:xfrm>
        </p:spPr>
        <p:txBody>
          <a:bodyPr>
            <a:normAutofit/>
          </a:bodyPr>
          <a:lstStyle/>
          <a:p>
            <a:pPr marL="0" indent="0" algn="just">
              <a:buNone/>
            </a:pPr>
            <a:r>
              <a:rPr lang="pl-PL" b="1" dirty="0"/>
              <a:t>Lokalne dobre praktyki podejmowane na rzecz seniorów to m.in.:</a:t>
            </a:r>
          </a:p>
          <a:p>
            <a:pPr marL="0" indent="0" algn="just">
              <a:buNone/>
            </a:pPr>
            <a:r>
              <a:rPr lang="pl-PL" sz="2400" b="1" dirty="0"/>
              <a:t>	Centrum Usług Społecznych</a:t>
            </a:r>
          </a:p>
          <a:p>
            <a:pPr marL="1439863" algn="just"/>
            <a:r>
              <a:rPr lang="pl-PL" sz="2400" dirty="0"/>
              <a:t>koordynacja wsparcia,</a:t>
            </a:r>
          </a:p>
          <a:p>
            <a:pPr marL="1439863" algn="just"/>
            <a:r>
              <a:rPr lang="pl-PL" sz="2400" dirty="0"/>
              <a:t>usługi społeczne</a:t>
            </a:r>
          </a:p>
          <a:p>
            <a:pPr marL="0" indent="0" algn="just">
              <a:buNone/>
            </a:pPr>
            <a:r>
              <a:rPr lang="pl-PL" sz="2400" b="1" dirty="0"/>
              <a:t>	Uniwersytet Trzeciego Wieku</a:t>
            </a:r>
          </a:p>
          <a:p>
            <a:pPr marL="1527175" indent="-273050" algn="just">
              <a:tabLst>
                <a:tab pos="1439863" algn="l"/>
              </a:tabLst>
            </a:pPr>
            <a:r>
              <a:rPr lang="pl-PL" sz="2400" dirty="0"/>
              <a:t>edukacja, </a:t>
            </a:r>
          </a:p>
          <a:p>
            <a:pPr marL="1527175" indent="-273050" algn="just">
              <a:tabLst>
                <a:tab pos="1439863" algn="l"/>
              </a:tabLst>
            </a:pPr>
            <a:r>
              <a:rPr lang="pl-PL" sz="2400" dirty="0"/>
              <a:t>aktywizacja,</a:t>
            </a:r>
          </a:p>
          <a:p>
            <a:pPr marL="1527175" indent="-273050" algn="just">
              <a:tabLst>
                <a:tab pos="1439863" algn="l"/>
              </a:tabLst>
            </a:pPr>
            <a:r>
              <a:rPr lang="pl-PL" sz="2400" dirty="0"/>
              <a:t>integracja.</a:t>
            </a:r>
          </a:p>
          <a:p>
            <a:pPr marL="0" indent="0" algn="just">
              <a:buNone/>
            </a:pPr>
            <a:r>
              <a:rPr lang="pl-PL" sz="2400" b="1" dirty="0"/>
              <a:t>	Szerokie wsparcie (merytoryczne i finansowe) organizacji lokalnych, inicjatyw senioralnych i działań międzypokoleniowych. </a:t>
            </a:r>
          </a:p>
        </p:txBody>
      </p:sp>
    </p:spTree>
    <p:extLst>
      <p:ext uri="{BB962C8B-B14F-4D97-AF65-F5344CB8AC3E}">
        <p14:creationId xmlns:p14="http://schemas.microsoft.com/office/powerpoint/2010/main" val="17397231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pPr marL="0" indent="0">
              <a:buNone/>
            </a:pPr>
            <a:r>
              <a:rPr lang="pl-PL" b="1" dirty="0"/>
              <a:t>Gmina przyjazna seniorom</a:t>
            </a:r>
          </a:p>
          <a:p>
            <a:pPr marL="0" indent="0">
              <a:buNone/>
            </a:pPr>
            <a:r>
              <a:rPr lang="pl-PL" sz="2400" dirty="0"/>
              <a:t>To miejsce, gdzie:</a:t>
            </a:r>
          </a:p>
          <a:p>
            <a:pPr marL="895350" indent="-360363"/>
            <a:r>
              <a:rPr lang="pl-PL" sz="2400" dirty="0"/>
              <a:t>senior zachowuje samodzielność,</a:t>
            </a:r>
          </a:p>
          <a:p>
            <a:pPr marL="895350" indent="-360363"/>
            <a:r>
              <a:rPr lang="pl-PL" sz="2400" dirty="0"/>
              <a:t>ma dostęp do wsparcia,</a:t>
            </a:r>
          </a:p>
          <a:p>
            <a:pPr marL="895350" indent="-360363"/>
            <a:r>
              <a:rPr lang="pl-PL" sz="2400" dirty="0"/>
              <a:t>uczestniczy w życiu społecznym,</a:t>
            </a:r>
          </a:p>
          <a:p>
            <a:pPr marL="895350" indent="-360363"/>
            <a:r>
              <a:rPr lang="pl-PL" sz="2400" dirty="0"/>
              <a:t>dzieli się doświadczeniem,</a:t>
            </a:r>
          </a:p>
          <a:p>
            <a:pPr marL="895350" indent="-360363"/>
            <a:r>
              <a:rPr lang="pl-PL" sz="2400" dirty="0"/>
              <a:t>buduje relacje z młodszymi pokoleniami. </a:t>
            </a:r>
          </a:p>
          <a:p>
            <a:pPr marL="0" indent="0">
              <a:buNone/>
            </a:pPr>
            <a:endParaRPr lang="pl-PL" dirty="0"/>
          </a:p>
          <a:p>
            <a:pPr marL="0" indent="0">
              <a:buNone/>
            </a:pPr>
            <a:endParaRPr lang="pl-PL" dirty="0"/>
          </a:p>
          <a:p>
            <a:pPr marL="0" indent="0" algn="ctr">
              <a:buNone/>
            </a:pPr>
            <a:endParaRPr lang="pl-PL" b="1" dirty="0"/>
          </a:p>
          <a:p>
            <a:pPr marL="0" indent="0" algn="ctr">
              <a:buNone/>
            </a:pPr>
            <a:endParaRPr lang="pl-PL" b="1" dirty="0"/>
          </a:p>
        </p:txBody>
      </p:sp>
    </p:spTree>
    <p:extLst>
      <p:ext uri="{BB962C8B-B14F-4D97-AF65-F5344CB8AC3E}">
        <p14:creationId xmlns:p14="http://schemas.microsoft.com/office/powerpoint/2010/main" val="14123327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838200" y="1825625"/>
            <a:ext cx="4508241" cy="4351338"/>
          </a:xfrm>
        </p:spPr>
        <p:txBody>
          <a:bodyPr>
            <a:normAutofit fontScale="62500" lnSpcReduction="20000"/>
          </a:bodyPr>
          <a:lstStyle/>
          <a:p>
            <a:pPr marL="0" indent="0">
              <a:buNone/>
            </a:pPr>
            <a:r>
              <a:rPr lang="pl-PL" b="1" dirty="0"/>
              <a:t>Cele strategiczne, czyli dbajmy o seniorów! </a:t>
            </a:r>
          </a:p>
          <a:p>
            <a:pPr marL="0" indent="0">
              <a:buNone/>
            </a:pPr>
            <a:r>
              <a:rPr lang="pl-PL" b="1" dirty="0"/>
              <a:t>Cel 1: Zdrowy senior</a:t>
            </a:r>
          </a:p>
          <a:p>
            <a:pPr marL="534988"/>
            <a:r>
              <a:rPr lang="pl-PL" dirty="0"/>
              <a:t>profilaktyka, </a:t>
            </a:r>
          </a:p>
          <a:p>
            <a:pPr marL="534988"/>
            <a:r>
              <a:rPr lang="pl-PL" dirty="0"/>
              <a:t>rehabilitacja, </a:t>
            </a:r>
          </a:p>
          <a:p>
            <a:pPr marL="534988"/>
            <a:r>
              <a:rPr lang="pl-PL" dirty="0"/>
              <a:t>edukacja zdrowotna. </a:t>
            </a:r>
          </a:p>
          <a:p>
            <a:pPr marL="0" indent="0">
              <a:buNone/>
            </a:pPr>
            <a:r>
              <a:rPr lang="pl-PL" b="1" dirty="0"/>
              <a:t>Cel 2: Bezpieczny senior</a:t>
            </a:r>
          </a:p>
          <a:p>
            <a:pPr marL="534988"/>
            <a:r>
              <a:rPr lang="pl-PL" dirty="0"/>
              <a:t>bezpieczeństwo, </a:t>
            </a:r>
          </a:p>
          <a:p>
            <a:pPr marL="534988"/>
            <a:r>
              <a:rPr lang="pl-PL" dirty="0"/>
              <a:t>opieka, </a:t>
            </a:r>
          </a:p>
          <a:p>
            <a:pPr marL="534988"/>
            <a:r>
              <a:rPr lang="pl-PL" dirty="0"/>
              <a:t>wsparcie cyfrowe. </a:t>
            </a:r>
          </a:p>
          <a:p>
            <a:pPr marL="0" indent="0">
              <a:buNone/>
            </a:pPr>
            <a:r>
              <a:rPr lang="pl-PL" b="1" dirty="0"/>
              <a:t>Cel 3: Aktywny senior</a:t>
            </a:r>
          </a:p>
          <a:p>
            <a:pPr marL="534988"/>
            <a:r>
              <a:rPr lang="pl-PL" dirty="0"/>
              <a:t>kultura, </a:t>
            </a:r>
          </a:p>
          <a:p>
            <a:pPr marL="534988"/>
            <a:r>
              <a:rPr lang="pl-PL" dirty="0"/>
              <a:t>edukacja, </a:t>
            </a:r>
          </a:p>
          <a:p>
            <a:pPr marL="534988"/>
            <a:r>
              <a:rPr lang="pl-PL" dirty="0"/>
              <a:t>wolontariat.</a:t>
            </a:r>
          </a:p>
          <a:p>
            <a:pPr marL="0" indent="0">
              <a:buNone/>
            </a:pPr>
            <a:endParaRPr lang="pl-PL" dirty="0"/>
          </a:p>
          <a:p>
            <a:pPr marL="0" indent="0">
              <a:buNone/>
            </a:pPr>
            <a:endParaRPr lang="pl-PL" dirty="0"/>
          </a:p>
          <a:p>
            <a:pPr marL="0" indent="0">
              <a:buNone/>
            </a:pPr>
            <a:endParaRPr lang="pl-PL" dirty="0"/>
          </a:p>
          <a:p>
            <a:pPr marL="0" indent="0" algn="ctr">
              <a:buNone/>
            </a:pPr>
            <a:endParaRPr lang="pl-PL" b="1" dirty="0"/>
          </a:p>
          <a:p>
            <a:pPr marL="0" indent="0" algn="ctr">
              <a:buNone/>
            </a:pPr>
            <a:endParaRPr lang="pl-PL" b="1" dirty="0"/>
          </a:p>
        </p:txBody>
      </p:sp>
      <p:sp>
        <p:nvSpPr>
          <p:cNvPr id="2" name="pole tekstowe 1"/>
          <p:cNvSpPr txBox="1"/>
          <p:nvPr/>
        </p:nvSpPr>
        <p:spPr>
          <a:xfrm>
            <a:off x="5896948" y="2708632"/>
            <a:ext cx="5365102" cy="2308324"/>
          </a:xfrm>
          <a:prstGeom prst="rect">
            <a:avLst/>
          </a:prstGeom>
          <a:noFill/>
        </p:spPr>
        <p:txBody>
          <a:bodyPr wrap="square" rtlCol="0">
            <a:spAutoFit/>
          </a:bodyPr>
          <a:lstStyle/>
          <a:p>
            <a:r>
              <a:rPr lang="pl-PL" b="1" dirty="0"/>
              <a:t>Planowane działania i najważniejsze kierunki:</a:t>
            </a:r>
          </a:p>
          <a:p>
            <a:pPr marL="534988" indent="-285750">
              <a:buFont typeface="Arial" panose="020B0604020202020204" pitchFamily="34" charset="0"/>
              <a:buChar char="•"/>
            </a:pPr>
            <a:r>
              <a:rPr lang="pl-PL" dirty="0"/>
              <a:t>rozwój usług środowiskowych, </a:t>
            </a:r>
          </a:p>
          <a:p>
            <a:pPr marL="534988" indent="-285750">
              <a:buFont typeface="Arial" panose="020B0604020202020204" pitchFamily="34" charset="0"/>
              <a:buChar char="•"/>
            </a:pPr>
            <a:r>
              <a:rPr lang="pl-PL" dirty="0"/>
              <a:t>pomoc w transporcie, </a:t>
            </a:r>
          </a:p>
          <a:p>
            <a:pPr marL="534988" indent="-285750">
              <a:buFont typeface="Arial" panose="020B0604020202020204" pitchFamily="34" charset="0"/>
              <a:buChar char="•"/>
            </a:pPr>
            <a:r>
              <a:rPr lang="pl-PL" dirty="0"/>
              <a:t>wsparcie cyfrowe, </a:t>
            </a:r>
          </a:p>
          <a:p>
            <a:pPr marL="534988" indent="-285750">
              <a:buFont typeface="Arial" panose="020B0604020202020204" pitchFamily="34" charset="0"/>
              <a:buChar char="•"/>
            </a:pPr>
            <a:r>
              <a:rPr lang="pl-PL" dirty="0"/>
              <a:t>działania integracyjne, </a:t>
            </a:r>
          </a:p>
          <a:p>
            <a:pPr marL="534988" indent="-285750">
              <a:buFont typeface="Arial" panose="020B0604020202020204" pitchFamily="34" charset="0"/>
              <a:buChar char="•"/>
            </a:pPr>
            <a:r>
              <a:rPr lang="pl-PL" dirty="0"/>
              <a:t>rozwój aktywności społecznej, </a:t>
            </a:r>
          </a:p>
          <a:p>
            <a:pPr marL="534988" indent="-285750">
              <a:buFont typeface="Arial" panose="020B0604020202020204" pitchFamily="34" charset="0"/>
              <a:buChar char="•"/>
            </a:pPr>
            <a:r>
              <a:rPr lang="pl-PL" dirty="0"/>
              <a:t>współpraca z organizacjami senioralnymi.</a:t>
            </a:r>
          </a:p>
          <a:p>
            <a:endParaRPr lang="pl-PL" dirty="0"/>
          </a:p>
        </p:txBody>
      </p:sp>
    </p:spTree>
    <p:extLst>
      <p:ext uri="{BB962C8B-B14F-4D97-AF65-F5344CB8AC3E}">
        <p14:creationId xmlns:p14="http://schemas.microsoft.com/office/powerpoint/2010/main" val="3333245040"/>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Projekt niestandardowy">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TotalTime>
  <Words>944</Words>
  <Application>Microsoft Office PowerPoint</Application>
  <PresentationFormat>Panoramiczny</PresentationFormat>
  <Paragraphs>148</Paragraphs>
  <Slides>14</Slides>
  <Notes>0</Notes>
  <HiddenSlides>0</HiddenSlides>
  <MMClips>0</MMClips>
  <ScaleCrop>false</ScaleCrop>
  <HeadingPairs>
    <vt:vector size="6" baseType="variant">
      <vt:variant>
        <vt:lpstr>Używane czcionki</vt:lpstr>
      </vt:variant>
      <vt:variant>
        <vt:i4>2</vt:i4>
      </vt:variant>
      <vt:variant>
        <vt:lpstr>Motyw</vt:lpstr>
      </vt:variant>
      <vt:variant>
        <vt:i4>2</vt:i4>
      </vt:variant>
      <vt:variant>
        <vt:lpstr>Tytuły slajdów</vt:lpstr>
      </vt:variant>
      <vt:variant>
        <vt:i4>14</vt:i4>
      </vt:variant>
    </vt:vector>
  </HeadingPairs>
  <TitlesOfParts>
    <vt:vector size="18" baseType="lpstr">
      <vt:lpstr>Arial</vt:lpstr>
      <vt:lpstr>Calibri</vt:lpstr>
      <vt:lpstr>Motyw pakietu Office</vt:lpstr>
      <vt:lpstr>Projekt niestandardowy</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ADMIN</dc:creator>
  <cp:lastModifiedBy>Dominika Gonciarz</cp:lastModifiedBy>
  <cp:revision>11</cp:revision>
  <dcterms:created xsi:type="dcterms:W3CDTF">2026-06-29T21:02:40Z</dcterms:created>
  <dcterms:modified xsi:type="dcterms:W3CDTF">2026-07-03T09:00:24Z</dcterms:modified>
</cp:coreProperties>
</file>